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0" r:id="rId2"/>
    <p:sldId id="281" r:id="rId3"/>
    <p:sldId id="290" r:id="rId4"/>
    <p:sldId id="282" r:id="rId5"/>
    <p:sldId id="279" r:id="rId6"/>
    <p:sldId id="284" r:id="rId7"/>
    <p:sldId id="283" r:id="rId8"/>
    <p:sldId id="285"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288" r:id="rId22"/>
    <p:sldId id="291" r:id="rId23"/>
    <p:sldId id="294" r:id="rId24"/>
    <p:sldId id="295" r:id="rId25"/>
    <p:sldId id="296" r:id="rId26"/>
    <p:sldId id="299" r:id="rId27"/>
    <p:sldId id="297" r:id="rId28"/>
    <p:sldId id="298" r:id="rId29"/>
    <p:sldId id="289" r:id="rId30"/>
    <p:sldId id="300" r:id="rId31"/>
    <p:sldId id="301" r:id="rId32"/>
    <p:sldId id="303" r:id="rId33"/>
    <p:sldId id="302" r:id="rId34"/>
    <p:sldId id="304" r:id="rId35"/>
    <p:sldId id="305" r:id="rId36"/>
    <p:sldId id="306" r:id="rId37"/>
    <p:sldId id="307" r:id="rId38"/>
    <p:sldId id="30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64" autoAdjust="0"/>
  </p:normalViewPr>
  <p:slideViewPr>
    <p:cSldViewPr>
      <p:cViewPr varScale="1">
        <p:scale>
          <a:sx n="94" d="100"/>
          <a:sy n="94" d="100"/>
        </p:scale>
        <p:origin x="-5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Sheet1!$B$1</c:f>
              <c:strCache>
                <c:ptCount val="1"/>
                <c:pt idx="0">
                  <c:v>How did you initially find the job you applied for?</c:v>
                </c:pt>
              </c:strCache>
            </c:strRef>
          </c:tx>
          <c:dLbls>
            <c:showLegendKey val="0"/>
            <c:showVal val="0"/>
            <c:showCatName val="0"/>
            <c:showSerName val="0"/>
            <c:showPercent val="1"/>
            <c:showBubbleSize val="0"/>
            <c:showLeaderLines val="1"/>
          </c:dLbls>
          <c:cat>
            <c:strRef>
              <c:f>Sheet1!$A$2:$A$7</c:f>
              <c:strCache>
                <c:ptCount val="6"/>
                <c:pt idx="0">
                  <c:v>Career Expo</c:v>
                </c:pt>
                <c:pt idx="1">
                  <c:v>Personal Networking</c:v>
                </c:pt>
                <c:pt idx="2">
                  <c:v>Couglink</c:v>
                </c:pt>
                <c:pt idx="3">
                  <c:v>Academic Department</c:v>
                </c:pt>
                <c:pt idx="4">
                  <c:v>Internet</c:v>
                </c:pt>
                <c:pt idx="5">
                  <c:v>Other</c:v>
                </c:pt>
              </c:strCache>
            </c:strRef>
          </c:cat>
          <c:val>
            <c:numRef>
              <c:f>Sheet1!$B$2:$B$7</c:f>
              <c:numCache>
                <c:formatCode>General</c:formatCode>
                <c:ptCount val="6"/>
                <c:pt idx="0">
                  <c:v>11</c:v>
                </c:pt>
                <c:pt idx="1">
                  <c:v>30</c:v>
                </c:pt>
                <c:pt idx="2">
                  <c:v>3</c:v>
                </c:pt>
                <c:pt idx="3">
                  <c:v>5</c:v>
                </c:pt>
                <c:pt idx="4">
                  <c:v>8</c:v>
                </c:pt>
                <c:pt idx="5">
                  <c:v>4</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What resources did you use to assist in securing an internship?</c:v>
                </c:pt>
              </c:strCache>
            </c:strRef>
          </c:tx>
          <c:dLbls>
            <c:showLegendKey val="0"/>
            <c:showVal val="0"/>
            <c:showCatName val="0"/>
            <c:showSerName val="0"/>
            <c:showPercent val="1"/>
            <c:showBubbleSize val="0"/>
            <c:showLeaderLines val="1"/>
          </c:dLbls>
          <c:cat>
            <c:strRef>
              <c:f>Sheet1!$A$2:$A$7</c:f>
              <c:strCache>
                <c:ptCount val="6"/>
                <c:pt idx="0">
                  <c:v>Career Expo</c:v>
                </c:pt>
                <c:pt idx="1">
                  <c:v>Couglink</c:v>
                </c:pt>
                <c:pt idx="2">
                  <c:v>Academic Department</c:v>
                </c:pt>
                <c:pt idx="3">
                  <c:v>Personal Networking</c:v>
                </c:pt>
                <c:pt idx="4">
                  <c:v>On campus info session</c:v>
                </c:pt>
                <c:pt idx="5">
                  <c:v>Other</c:v>
                </c:pt>
              </c:strCache>
            </c:strRef>
          </c:cat>
          <c:val>
            <c:numRef>
              <c:f>Sheet1!$B$2:$B$7</c:f>
              <c:numCache>
                <c:formatCode>General</c:formatCode>
                <c:ptCount val="6"/>
                <c:pt idx="0">
                  <c:v>3</c:v>
                </c:pt>
                <c:pt idx="1">
                  <c:v>4</c:v>
                </c:pt>
                <c:pt idx="2">
                  <c:v>11</c:v>
                </c:pt>
                <c:pt idx="3">
                  <c:v>14</c:v>
                </c:pt>
                <c:pt idx="4">
                  <c:v>4</c:v>
                </c:pt>
                <c:pt idx="5">
                  <c:v>2</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Attendees sorted by College</c:v>
                </c:pt>
              </c:strCache>
            </c:strRef>
          </c:tx>
          <c:dLbls>
            <c:showLegendKey val="0"/>
            <c:showVal val="0"/>
            <c:showCatName val="0"/>
            <c:showSerName val="0"/>
            <c:showPercent val="1"/>
            <c:showBubbleSize val="0"/>
            <c:showLeaderLines val="1"/>
          </c:dLbls>
          <c:cat>
            <c:strRef>
              <c:f>Sheet1!$A$2:$A$9</c:f>
              <c:strCache>
                <c:ptCount val="8"/>
                <c:pt idx="0">
                  <c:v>Undisclosed</c:v>
                </c:pt>
                <c:pt idx="1">
                  <c:v>CAS</c:v>
                </c:pt>
                <c:pt idx="2">
                  <c:v>CAHNRS</c:v>
                </c:pt>
                <c:pt idx="3">
                  <c:v>Engineering</c:v>
                </c:pt>
                <c:pt idx="4">
                  <c:v>Business</c:v>
                </c:pt>
                <c:pt idx="5">
                  <c:v>Com</c:v>
                </c:pt>
                <c:pt idx="6">
                  <c:v>Education</c:v>
                </c:pt>
                <c:pt idx="7">
                  <c:v>Vet Med</c:v>
                </c:pt>
              </c:strCache>
            </c:strRef>
          </c:cat>
          <c:val>
            <c:numRef>
              <c:f>Sheet1!$B$2:$B$9</c:f>
              <c:numCache>
                <c:formatCode>General</c:formatCode>
                <c:ptCount val="8"/>
                <c:pt idx="0">
                  <c:v>238</c:v>
                </c:pt>
                <c:pt idx="1">
                  <c:v>116</c:v>
                </c:pt>
                <c:pt idx="2">
                  <c:v>74</c:v>
                </c:pt>
                <c:pt idx="3">
                  <c:v>352</c:v>
                </c:pt>
                <c:pt idx="4">
                  <c:v>210</c:v>
                </c:pt>
                <c:pt idx="5">
                  <c:v>77</c:v>
                </c:pt>
                <c:pt idx="6">
                  <c:v>12</c:v>
                </c:pt>
                <c:pt idx="7">
                  <c:v>4</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753C7-8AD5-4D13-B5E6-93908F7BAAAF}"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EAAA129B-18A1-4E93-B650-514818252801}">
      <dgm:prSet phldrT="[Text]"/>
      <dgm:spPr/>
      <dgm:t>
        <a:bodyPr/>
        <a:lstStyle/>
        <a:p>
          <a:r>
            <a:rPr lang="en-US" dirty="0"/>
            <a:t>Career </a:t>
          </a:r>
          <a:r>
            <a:rPr lang="en-US" dirty="0" smtClean="0"/>
            <a:t>worries </a:t>
          </a:r>
          <a:r>
            <a:rPr lang="en-US" dirty="0"/>
            <a:t>&amp; </a:t>
          </a:r>
          <a:r>
            <a:rPr lang="en-US" dirty="0" smtClean="0"/>
            <a:t>desires</a:t>
          </a:r>
          <a:endParaRPr lang="en-US" dirty="0"/>
        </a:p>
      </dgm:t>
    </dgm:pt>
    <dgm:pt modelId="{236184B6-595E-4910-BE82-E1210AFD3881}" type="parTrans" cxnId="{9661A478-63AB-4C08-97CC-EDD72A35D669}">
      <dgm:prSet/>
      <dgm:spPr/>
      <dgm:t>
        <a:bodyPr/>
        <a:lstStyle/>
        <a:p>
          <a:endParaRPr lang="en-US"/>
        </a:p>
      </dgm:t>
    </dgm:pt>
    <dgm:pt modelId="{92609D8A-B452-425E-89C5-F4A6A4B16338}" type="sibTrans" cxnId="{9661A478-63AB-4C08-97CC-EDD72A35D669}">
      <dgm:prSet/>
      <dgm:spPr/>
      <dgm:t>
        <a:bodyPr/>
        <a:lstStyle/>
        <a:p>
          <a:endParaRPr lang="en-US"/>
        </a:p>
      </dgm:t>
    </dgm:pt>
    <dgm:pt modelId="{E79425B9-B448-476D-809B-CDE09119FBBD}">
      <dgm:prSet phldrT="[Text]"/>
      <dgm:spPr/>
      <dgm:t>
        <a:bodyPr/>
        <a:lstStyle/>
        <a:p>
          <a:r>
            <a:rPr lang="en-US" dirty="0" smtClean="0"/>
            <a:t>Good pay</a:t>
          </a:r>
          <a:endParaRPr lang="en-US" dirty="0"/>
        </a:p>
      </dgm:t>
    </dgm:pt>
    <dgm:pt modelId="{A825D714-8B5C-4D7C-821B-DA02B837F672}" type="parTrans" cxnId="{F4F9DA82-C11E-411C-B3B9-F43F57242BA7}">
      <dgm:prSet/>
      <dgm:spPr/>
      <dgm:t>
        <a:bodyPr/>
        <a:lstStyle/>
        <a:p>
          <a:endParaRPr lang="en-US"/>
        </a:p>
      </dgm:t>
    </dgm:pt>
    <dgm:pt modelId="{A17F08DF-CD14-4E04-871C-2E9E1146DDD5}" type="sibTrans" cxnId="{F4F9DA82-C11E-411C-B3B9-F43F57242BA7}">
      <dgm:prSet/>
      <dgm:spPr/>
      <dgm:t>
        <a:bodyPr/>
        <a:lstStyle/>
        <a:p>
          <a:endParaRPr lang="en-US"/>
        </a:p>
      </dgm:t>
    </dgm:pt>
    <dgm:pt modelId="{FA50454B-E189-44D5-AAEE-BCF86E6E06E3}">
      <dgm:prSet phldrT="[Text]"/>
      <dgm:spPr/>
      <dgm:t>
        <a:bodyPr/>
        <a:lstStyle/>
        <a:p>
          <a:r>
            <a:rPr lang="en-US"/>
            <a:t>Foundation for successful internship search</a:t>
          </a:r>
        </a:p>
      </dgm:t>
    </dgm:pt>
    <dgm:pt modelId="{360B1593-E65A-40FA-8086-E7B85E075DE8}" type="parTrans" cxnId="{C0B8C586-2905-492A-B6CF-AC36669F2A3C}">
      <dgm:prSet/>
      <dgm:spPr/>
      <dgm:t>
        <a:bodyPr/>
        <a:lstStyle/>
        <a:p>
          <a:endParaRPr lang="en-US"/>
        </a:p>
      </dgm:t>
    </dgm:pt>
    <dgm:pt modelId="{29AF66BE-C499-4B12-9BDA-6ECD29B48BC3}" type="sibTrans" cxnId="{C0B8C586-2905-492A-B6CF-AC36669F2A3C}">
      <dgm:prSet/>
      <dgm:spPr/>
      <dgm:t>
        <a:bodyPr/>
        <a:lstStyle/>
        <a:p>
          <a:endParaRPr lang="en-US"/>
        </a:p>
      </dgm:t>
    </dgm:pt>
    <dgm:pt modelId="{B3D72124-64C3-49B4-BE88-975D8CE0A1C1}">
      <dgm:prSet phldrT="[Text]"/>
      <dgm:spPr/>
      <dgm:t>
        <a:bodyPr/>
        <a:lstStyle/>
        <a:p>
          <a:r>
            <a:rPr lang="en-US"/>
            <a:t>Clearer goals</a:t>
          </a:r>
        </a:p>
      </dgm:t>
    </dgm:pt>
    <dgm:pt modelId="{8A085AC7-FADF-431C-B390-B4E919E25581}" type="parTrans" cxnId="{3E659A6E-04C0-4B2F-8E41-C14CA6CFBF8B}">
      <dgm:prSet/>
      <dgm:spPr/>
      <dgm:t>
        <a:bodyPr/>
        <a:lstStyle/>
        <a:p>
          <a:endParaRPr lang="en-US"/>
        </a:p>
      </dgm:t>
    </dgm:pt>
    <dgm:pt modelId="{BCEBDC16-DB27-442F-BBD1-24DC207A52AA}" type="sibTrans" cxnId="{3E659A6E-04C0-4B2F-8E41-C14CA6CFBF8B}">
      <dgm:prSet/>
      <dgm:spPr/>
      <dgm:t>
        <a:bodyPr/>
        <a:lstStyle/>
        <a:p>
          <a:endParaRPr lang="en-US"/>
        </a:p>
      </dgm:t>
    </dgm:pt>
    <dgm:pt modelId="{626F06A6-0D30-458D-B49B-F1CBA1BE9E0D}">
      <dgm:prSet phldrT="[Text]"/>
      <dgm:spPr/>
      <dgm:t>
        <a:bodyPr/>
        <a:lstStyle/>
        <a:p>
          <a:r>
            <a:rPr lang="en-US"/>
            <a:t>Is it competitive?</a:t>
          </a:r>
        </a:p>
      </dgm:t>
    </dgm:pt>
    <dgm:pt modelId="{1CFED00A-BADC-4840-A2B0-B2574940FAF1}" type="parTrans" cxnId="{66E2B00C-0903-4FBE-838A-B20769748C46}">
      <dgm:prSet/>
      <dgm:spPr/>
      <dgm:t>
        <a:bodyPr/>
        <a:lstStyle/>
        <a:p>
          <a:endParaRPr lang="en-US"/>
        </a:p>
      </dgm:t>
    </dgm:pt>
    <dgm:pt modelId="{F35B4497-5F87-4F5D-BA6A-F21CDA8B35FF}" type="sibTrans" cxnId="{66E2B00C-0903-4FBE-838A-B20769748C46}">
      <dgm:prSet/>
      <dgm:spPr/>
      <dgm:t>
        <a:bodyPr/>
        <a:lstStyle/>
        <a:p>
          <a:endParaRPr lang="en-US"/>
        </a:p>
      </dgm:t>
    </dgm:pt>
    <dgm:pt modelId="{2725CF1D-D6BC-41EC-B8B8-D6528FE01379}">
      <dgm:prSet phldrT="[Text]"/>
      <dgm:spPr/>
      <dgm:t>
        <a:bodyPr/>
        <a:lstStyle/>
        <a:p>
          <a:r>
            <a:rPr lang="en-US"/>
            <a:t>Will my major help me?</a:t>
          </a:r>
        </a:p>
      </dgm:t>
    </dgm:pt>
    <dgm:pt modelId="{FE967EF3-932A-40B2-BB22-2FEFA85E9A18}" type="parTrans" cxnId="{7F4FDD2B-74F9-4861-9FD3-7C96FCC06E03}">
      <dgm:prSet/>
      <dgm:spPr/>
      <dgm:t>
        <a:bodyPr/>
        <a:lstStyle/>
        <a:p>
          <a:endParaRPr lang="en-US"/>
        </a:p>
      </dgm:t>
    </dgm:pt>
    <dgm:pt modelId="{3DBFA172-67E3-4E24-91B2-8E619EC08CD8}" type="sibTrans" cxnId="{7F4FDD2B-74F9-4861-9FD3-7C96FCC06E03}">
      <dgm:prSet/>
      <dgm:spPr/>
      <dgm:t>
        <a:bodyPr/>
        <a:lstStyle/>
        <a:p>
          <a:endParaRPr lang="en-US"/>
        </a:p>
      </dgm:t>
    </dgm:pt>
    <dgm:pt modelId="{A16C6250-74DF-4FBD-93C9-9E62B63C66BB}">
      <dgm:prSet phldrT="[Text]"/>
      <dgm:spPr/>
      <dgm:t>
        <a:bodyPr/>
        <a:lstStyle/>
        <a:p>
          <a:r>
            <a:rPr lang="en-US"/>
            <a:t>Polished resume</a:t>
          </a:r>
        </a:p>
      </dgm:t>
    </dgm:pt>
    <dgm:pt modelId="{38C35BD0-717D-4CD5-BA78-FCFBC196997E}" type="parTrans" cxnId="{CC073BB6-4550-4693-95E3-7893A252104C}">
      <dgm:prSet/>
      <dgm:spPr/>
      <dgm:t>
        <a:bodyPr/>
        <a:lstStyle/>
        <a:p>
          <a:endParaRPr lang="en-US"/>
        </a:p>
      </dgm:t>
    </dgm:pt>
    <dgm:pt modelId="{7F26F54A-9172-4CC5-A13B-82421E7AA194}" type="sibTrans" cxnId="{CC073BB6-4550-4693-95E3-7893A252104C}">
      <dgm:prSet/>
      <dgm:spPr/>
      <dgm:t>
        <a:bodyPr/>
        <a:lstStyle/>
        <a:p>
          <a:endParaRPr lang="en-US"/>
        </a:p>
      </dgm:t>
    </dgm:pt>
    <dgm:pt modelId="{EB2C5C5E-5DC1-4D43-9A82-3A7DD146DE02}">
      <dgm:prSet phldrT="[Text]"/>
      <dgm:spPr/>
      <dgm:t>
        <a:bodyPr/>
        <a:lstStyle/>
        <a:p>
          <a:r>
            <a:rPr lang="en-US" dirty="0" smtClean="0"/>
            <a:t>LinkedIn/networking strategy</a:t>
          </a:r>
          <a:endParaRPr lang="en-US" dirty="0"/>
        </a:p>
      </dgm:t>
    </dgm:pt>
    <dgm:pt modelId="{607A1F31-51D3-46C8-9950-C625684DF036}" type="parTrans" cxnId="{578A0BE4-7DEF-4A5C-B47B-99E15E6DCD89}">
      <dgm:prSet/>
      <dgm:spPr/>
      <dgm:t>
        <a:bodyPr/>
        <a:lstStyle/>
        <a:p>
          <a:endParaRPr lang="en-US"/>
        </a:p>
      </dgm:t>
    </dgm:pt>
    <dgm:pt modelId="{6ADB9F91-2FD3-4624-BBA1-27F40CFE376E}" type="sibTrans" cxnId="{578A0BE4-7DEF-4A5C-B47B-99E15E6DCD89}">
      <dgm:prSet/>
      <dgm:spPr/>
      <dgm:t>
        <a:bodyPr/>
        <a:lstStyle/>
        <a:p>
          <a:endParaRPr lang="en-US"/>
        </a:p>
      </dgm:t>
    </dgm:pt>
    <dgm:pt modelId="{E3A6D0F8-B10D-457D-955D-EDE8CC95BF07}">
      <dgm:prSet phldrT="[Text]"/>
      <dgm:spPr/>
      <dgm:t>
        <a:bodyPr/>
        <a:lstStyle/>
        <a:p>
          <a:r>
            <a:rPr lang="en-US" dirty="0"/>
            <a:t>Career Development</a:t>
          </a:r>
        </a:p>
      </dgm:t>
    </dgm:pt>
    <dgm:pt modelId="{302A4085-430D-49A3-9C8E-3F453A48C2DF}" type="parTrans" cxnId="{E2306035-AE0B-4CD8-8357-E09ED3DBE068}">
      <dgm:prSet/>
      <dgm:spPr/>
      <dgm:t>
        <a:bodyPr/>
        <a:lstStyle/>
        <a:p>
          <a:endParaRPr lang="en-US"/>
        </a:p>
      </dgm:t>
    </dgm:pt>
    <dgm:pt modelId="{C2BA8E50-D9AD-4149-82E2-9BCD4A695477}" type="sibTrans" cxnId="{E2306035-AE0B-4CD8-8357-E09ED3DBE068}">
      <dgm:prSet/>
      <dgm:spPr/>
      <dgm:t>
        <a:bodyPr/>
        <a:lstStyle/>
        <a:p>
          <a:endParaRPr lang="en-US"/>
        </a:p>
      </dgm:t>
    </dgm:pt>
    <dgm:pt modelId="{825D5BAB-FE3F-40CA-B725-0EA7F6DFE682}">
      <dgm:prSet phldrT="[Text]"/>
      <dgm:spPr/>
      <dgm:t>
        <a:bodyPr/>
        <a:lstStyle/>
        <a:p>
          <a:r>
            <a:rPr lang="en-US"/>
            <a:t>Interview preperation</a:t>
          </a:r>
        </a:p>
      </dgm:t>
    </dgm:pt>
    <dgm:pt modelId="{34858CA6-F81D-4B9C-8082-98D66826AFDE}" type="parTrans" cxnId="{61CDCE75-41F5-41BD-809C-EB48A6D0FF0F}">
      <dgm:prSet/>
      <dgm:spPr/>
      <dgm:t>
        <a:bodyPr/>
        <a:lstStyle/>
        <a:p>
          <a:endParaRPr lang="en-US"/>
        </a:p>
      </dgm:t>
    </dgm:pt>
    <dgm:pt modelId="{EB038A1C-E760-4034-A4EE-650435E5F506}" type="sibTrans" cxnId="{61CDCE75-41F5-41BD-809C-EB48A6D0FF0F}">
      <dgm:prSet/>
      <dgm:spPr/>
      <dgm:t>
        <a:bodyPr/>
        <a:lstStyle/>
        <a:p>
          <a:endParaRPr lang="en-US"/>
        </a:p>
      </dgm:t>
    </dgm:pt>
    <dgm:pt modelId="{C9E21815-8507-4C20-B3B5-246B9D9D899F}">
      <dgm:prSet phldrT="[Text]"/>
      <dgm:spPr/>
      <dgm:t>
        <a:bodyPr/>
        <a:lstStyle/>
        <a:p>
          <a:r>
            <a:rPr lang="en-US"/>
            <a:t>Establishing meaning</a:t>
          </a:r>
        </a:p>
      </dgm:t>
    </dgm:pt>
    <dgm:pt modelId="{6B80DEC9-8227-474B-AABE-412DBB53D1E0}" type="parTrans" cxnId="{E1524057-E09D-4EC5-A7A5-9132E3B56ADC}">
      <dgm:prSet/>
      <dgm:spPr/>
      <dgm:t>
        <a:bodyPr/>
        <a:lstStyle/>
        <a:p>
          <a:endParaRPr lang="en-US"/>
        </a:p>
      </dgm:t>
    </dgm:pt>
    <dgm:pt modelId="{FB10AF0D-C54D-4E4F-8614-DBFA9BA6D0DB}" type="sibTrans" cxnId="{E1524057-E09D-4EC5-A7A5-9132E3B56ADC}">
      <dgm:prSet/>
      <dgm:spPr/>
      <dgm:t>
        <a:bodyPr/>
        <a:lstStyle/>
        <a:p>
          <a:endParaRPr lang="en-US"/>
        </a:p>
      </dgm:t>
    </dgm:pt>
    <dgm:pt modelId="{72782A19-957F-4E2E-B611-07DBB79AE876}">
      <dgm:prSet phldrT="[Text]"/>
      <dgm:spPr/>
      <dgm:t>
        <a:bodyPr/>
        <a:lstStyle/>
        <a:p>
          <a:r>
            <a:rPr lang="en-US" dirty="0" smtClean="0"/>
            <a:t>Acknowledging </a:t>
          </a:r>
          <a:r>
            <a:rPr lang="en-US" dirty="0"/>
            <a:t>challenges</a:t>
          </a:r>
        </a:p>
      </dgm:t>
    </dgm:pt>
    <dgm:pt modelId="{893E8C15-FB7C-4047-A179-9F1E38485689}" type="parTrans" cxnId="{006FAA2F-71E2-4BB4-88C5-778E3A1FB7B4}">
      <dgm:prSet/>
      <dgm:spPr/>
      <dgm:t>
        <a:bodyPr/>
        <a:lstStyle/>
        <a:p>
          <a:endParaRPr lang="en-US"/>
        </a:p>
      </dgm:t>
    </dgm:pt>
    <dgm:pt modelId="{6960515E-28D3-43EC-B68A-C87E2C6DEB61}" type="sibTrans" cxnId="{006FAA2F-71E2-4BB4-88C5-778E3A1FB7B4}">
      <dgm:prSet/>
      <dgm:spPr/>
      <dgm:t>
        <a:bodyPr/>
        <a:lstStyle/>
        <a:p>
          <a:endParaRPr lang="en-US"/>
        </a:p>
      </dgm:t>
    </dgm:pt>
    <dgm:pt modelId="{D8B176D2-51F3-481F-85F7-D57DD1E5C31F}">
      <dgm:prSet phldrT="[Text]"/>
      <dgm:spPr/>
      <dgm:t>
        <a:bodyPr/>
        <a:lstStyle/>
        <a:p>
          <a:r>
            <a:rPr lang="en-US"/>
            <a:t>Normalizing the process</a:t>
          </a:r>
        </a:p>
      </dgm:t>
    </dgm:pt>
    <dgm:pt modelId="{29ED8EF9-506E-44B7-9A6D-CAADA5BDA837}" type="parTrans" cxnId="{EA239EBD-6B62-45C7-9DA7-903E2BF6CB63}">
      <dgm:prSet/>
      <dgm:spPr/>
      <dgm:t>
        <a:bodyPr/>
        <a:lstStyle/>
        <a:p>
          <a:endParaRPr lang="en-US"/>
        </a:p>
      </dgm:t>
    </dgm:pt>
    <dgm:pt modelId="{7831432E-B8B6-4806-940F-1173D0CDA6F9}" type="sibTrans" cxnId="{EA239EBD-6B62-45C7-9DA7-903E2BF6CB63}">
      <dgm:prSet/>
      <dgm:spPr/>
      <dgm:t>
        <a:bodyPr/>
        <a:lstStyle/>
        <a:p>
          <a:endParaRPr lang="en-US"/>
        </a:p>
      </dgm:t>
    </dgm:pt>
    <dgm:pt modelId="{F6B55518-DE92-4548-9ECD-D0515B46BE68}">
      <dgm:prSet phldrT="[Text]"/>
      <dgm:spPr/>
      <dgm:t>
        <a:bodyPr/>
        <a:lstStyle/>
        <a:p>
          <a:r>
            <a:rPr lang="en-US"/>
            <a:t>Creating a plan</a:t>
          </a:r>
        </a:p>
      </dgm:t>
    </dgm:pt>
    <dgm:pt modelId="{36517E3A-34A5-4235-8AC3-1CA46A26E082}" type="parTrans" cxnId="{676A1A6C-7D32-4670-9311-60DEE23A527A}">
      <dgm:prSet/>
      <dgm:spPr/>
      <dgm:t>
        <a:bodyPr/>
        <a:lstStyle/>
        <a:p>
          <a:endParaRPr lang="en-US"/>
        </a:p>
      </dgm:t>
    </dgm:pt>
    <dgm:pt modelId="{155DD477-D794-4B8F-9484-BD35AFEFF814}" type="sibTrans" cxnId="{676A1A6C-7D32-4670-9311-60DEE23A527A}">
      <dgm:prSet/>
      <dgm:spPr/>
      <dgm:t>
        <a:bodyPr/>
        <a:lstStyle/>
        <a:p>
          <a:endParaRPr lang="en-US"/>
        </a:p>
      </dgm:t>
    </dgm:pt>
    <dgm:pt modelId="{7DF2B466-465B-46D1-98CC-36818397D97A}">
      <dgm:prSet phldrT="[Text]"/>
      <dgm:spPr/>
      <dgm:t>
        <a:bodyPr/>
        <a:lstStyle/>
        <a:p>
          <a:r>
            <a:rPr lang="en-US"/>
            <a:t>How can I get credentials?</a:t>
          </a:r>
        </a:p>
      </dgm:t>
    </dgm:pt>
    <dgm:pt modelId="{4383C4DD-A178-4F2A-A090-5A6E87099262}" type="parTrans" cxnId="{AB551652-E575-487C-8F4D-EAE1A37FD0B6}">
      <dgm:prSet/>
      <dgm:spPr/>
      <dgm:t>
        <a:bodyPr/>
        <a:lstStyle/>
        <a:p>
          <a:endParaRPr lang="en-US"/>
        </a:p>
      </dgm:t>
    </dgm:pt>
    <dgm:pt modelId="{66BBF347-779D-46D2-AC16-450744442A70}" type="sibTrans" cxnId="{AB551652-E575-487C-8F4D-EAE1A37FD0B6}">
      <dgm:prSet/>
      <dgm:spPr/>
      <dgm:t>
        <a:bodyPr/>
        <a:lstStyle/>
        <a:p>
          <a:endParaRPr lang="en-US"/>
        </a:p>
      </dgm:t>
    </dgm:pt>
    <dgm:pt modelId="{9DE2BC51-816D-4A75-A1B4-FEA2D4590087}">
      <dgm:prSet phldrT="[Text]"/>
      <dgm:spPr/>
      <dgm:t>
        <a:bodyPr/>
        <a:lstStyle/>
        <a:p>
          <a:r>
            <a:rPr lang="en-US" dirty="0"/>
            <a:t>Will I </a:t>
          </a:r>
          <a:r>
            <a:rPr lang="en-US" dirty="0" smtClean="0"/>
            <a:t>enjoy my job?</a:t>
          </a:r>
          <a:endParaRPr lang="en-US" dirty="0"/>
        </a:p>
      </dgm:t>
    </dgm:pt>
    <dgm:pt modelId="{4079B8CE-2982-4BB6-96C2-E53321610399}" type="parTrans" cxnId="{8777697A-034D-44C6-80D9-0F556A5AB53D}">
      <dgm:prSet/>
      <dgm:spPr/>
      <dgm:t>
        <a:bodyPr/>
        <a:lstStyle/>
        <a:p>
          <a:endParaRPr lang="en-US"/>
        </a:p>
      </dgm:t>
    </dgm:pt>
    <dgm:pt modelId="{5CBFC64C-E58F-46E7-BC12-2E65F78D5D0F}" type="sibTrans" cxnId="{8777697A-034D-44C6-80D9-0F556A5AB53D}">
      <dgm:prSet/>
      <dgm:spPr/>
      <dgm:t>
        <a:bodyPr/>
        <a:lstStyle/>
        <a:p>
          <a:endParaRPr lang="en-US"/>
        </a:p>
      </dgm:t>
    </dgm:pt>
    <dgm:pt modelId="{EC5997F7-D59E-4109-912A-F554C5C0EB29}" type="pres">
      <dgm:prSet presAssocID="{618753C7-8AD5-4D13-B5E6-93908F7BAAAF}" presName="Name0" presStyleCnt="0">
        <dgm:presLayoutVars>
          <dgm:dir/>
          <dgm:animOne val="branch"/>
          <dgm:animLvl val="lvl"/>
        </dgm:presLayoutVars>
      </dgm:prSet>
      <dgm:spPr/>
      <dgm:t>
        <a:bodyPr/>
        <a:lstStyle/>
        <a:p>
          <a:endParaRPr lang="en-US"/>
        </a:p>
      </dgm:t>
    </dgm:pt>
    <dgm:pt modelId="{9347B1A8-B6AC-45E8-9025-135CE1F86C6F}" type="pres">
      <dgm:prSet presAssocID="{EAAA129B-18A1-4E93-B650-514818252801}" presName="chaos" presStyleCnt="0"/>
      <dgm:spPr/>
    </dgm:pt>
    <dgm:pt modelId="{495B36C5-5581-4BCF-822B-420E93A9BDCC}" type="pres">
      <dgm:prSet presAssocID="{EAAA129B-18A1-4E93-B650-514818252801}" presName="parTx1" presStyleLbl="revTx" presStyleIdx="0" presStyleCnt="5"/>
      <dgm:spPr/>
      <dgm:t>
        <a:bodyPr/>
        <a:lstStyle/>
        <a:p>
          <a:endParaRPr lang="en-US"/>
        </a:p>
      </dgm:t>
    </dgm:pt>
    <dgm:pt modelId="{5C4FD5DB-6C0B-4F25-9C04-19231A68B542}" type="pres">
      <dgm:prSet presAssocID="{EAAA129B-18A1-4E93-B650-514818252801}" presName="desTx1" presStyleLbl="revTx" presStyleIdx="1" presStyleCnt="5">
        <dgm:presLayoutVars>
          <dgm:bulletEnabled val="1"/>
        </dgm:presLayoutVars>
      </dgm:prSet>
      <dgm:spPr/>
      <dgm:t>
        <a:bodyPr/>
        <a:lstStyle/>
        <a:p>
          <a:endParaRPr lang="en-US"/>
        </a:p>
      </dgm:t>
    </dgm:pt>
    <dgm:pt modelId="{64882383-DDD0-4090-AED5-663B89E9CA3C}" type="pres">
      <dgm:prSet presAssocID="{EAAA129B-18A1-4E93-B650-514818252801}" presName="c1" presStyleLbl="node1" presStyleIdx="0" presStyleCnt="19"/>
      <dgm:spPr/>
    </dgm:pt>
    <dgm:pt modelId="{418F04F7-08A8-4683-8A19-E436A8132016}" type="pres">
      <dgm:prSet presAssocID="{EAAA129B-18A1-4E93-B650-514818252801}" presName="c2" presStyleLbl="node1" presStyleIdx="1" presStyleCnt="19"/>
      <dgm:spPr/>
    </dgm:pt>
    <dgm:pt modelId="{DE02450A-8D26-4D67-AC53-D96F7FCA79BA}" type="pres">
      <dgm:prSet presAssocID="{EAAA129B-18A1-4E93-B650-514818252801}" presName="c3" presStyleLbl="node1" presStyleIdx="2" presStyleCnt="19"/>
      <dgm:spPr/>
      <dgm:t>
        <a:bodyPr/>
        <a:lstStyle/>
        <a:p>
          <a:endParaRPr lang="en-US"/>
        </a:p>
      </dgm:t>
    </dgm:pt>
    <dgm:pt modelId="{69346455-D5BA-4D5F-8F65-AD16B3526ACF}" type="pres">
      <dgm:prSet presAssocID="{EAAA129B-18A1-4E93-B650-514818252801}" presName="c4" presStyleLbl="node1" presStyleIdx="3" presStyleCnt="19"/>
      <dgm:spPr/>
    </dgm:pt>
    <dgm:pt modelId="{0D5BBDF4-2524-4338-8A3E-3C3B32100394}" type="pres">
      <dgm:prSet presAssocID="{EAAA129B-18A1-4E93-B650-514818252801}" presName="c5" presStyleLbl="node1" presStyleIdx="4" presStyleCnt="19"/>
      <dgm:spPr/>
    </dgm:pt>
    <dgm:pt modelId="{C3F9A05E-C87F-481F-AAA5-4769F49A1473}" type="pres">
      <dgm:prSet presAssocID="{EAAA129B-18A1-4E93-B650-514818252801}" presName="c6" presStyleLbl="node1" presStyleIdx="5" presStyleCnt="19"/>
      <dgm:spPr/>
    </dgm:pt>
    <dgm:pt modelId="{C8996DE5-381B-4B13-9D2B-933412984094}" type="pres">
      <dgm:prSet presAssocID="{EAAA129B-18A1-4E93-B650-514818252801}" presName="c7" presStyleLbl="node1" presStyleIdx="6" presStyleCnt="19"/>
      <dgm:spPr/>
    </dgm:pt>
    <dgm:pt modelId="{65B5E817-6FF3-4122-AC65-5B2A8418D65C}" type="pres">
      <dgm:prSet presAssocID="{EAAA129B-18A1-4E93-B650-514818252801}" presName="c8" presStyleLbl="node1" presStyleIdx="7" presStyleCnt="19"/>
      <dgm:spPr/>
    </dgm:pt>
    <dgm:pt modelId="{915BA2ED-5F40-4F4E-857A-928124F455BF}" type="pres">
      <dgm:prSet presAssocID="{EAAA129B-18A1-4E93-B650-514818252801}" presName="c9" presStyleLbl="node1" presStyleIdx="8" presStyleCnt="19"/>
      <dgm:spPr/>
    </dgm:pt>
    <dgm:pt modelId="{6457E407-CA89-4B73-AE46-638BD68CAFBE}" type="pres">
      <dgm:prSet presAssocID="{EAAA129B-18A1-4E93-B650-514818252801}" presName="c10" presStyleLbl="node1" presStyleIdx="9" presStyleCnt="19"/>
      <dgm:spPr/>
    </dgm:pt>
    <dgm:pt modelId="{60743F1C-A50B-4087-9D9A-F2CDE8D095FD}" type="pres">
      <dgm:prSet presAssocID="{EAAA129B-18A1-4E93-B650-514818252801}" presName="c11" presStyleLbl="node1" presStyleIdx="10" presStyleCnt="19"/>
      <dgm:spPr/>
    </dgm:pt>
    <dgm:pt modelId="{D95AFB8F-05F0-4BC9-A038-845AC89C54CA}" type="pres">
      <dgm:prSet presAssocID="{EAAA129B-18A1-4E93-B650-514818252801}" presName="c12" presStyleLbl="node1" presStyleIdx="11" presStyleCnt="19"/>
      <dgm:spPr/>
    </dgm:pt>
    <dgm:pt modelId="{BFD73B26-18DD-46DC-A136-995A1F02ABD8}" type="pres">
      <dgm:prSet presAssocID="{EAAA129B-18A1-4E93-B650-514818252801}" presName="c13" presStyleLbl="node1" presStyleIdx="12" presStyleCnt="19"/>
      <dgm:spPr/>
    </dgm:pt>
    <dgm:pt modelId="{E6B36B22-97C4-44B4-B952-8B9BBBB3AA70}" type="pres">
      <dgm:prSet presAssocID="{EAAA129B-18A1-4E93-B650-514818252801}" presName="c14" presStyleLbl="node1" presStyleIdx="13" presStyleCnt="19"/>
      <dgm:spPr/>
    </dgm:pt>
    <dgm:pt modelId="{C5B37692-589E-42D2-B365-8265FEA9C6C7}" type="pres">
      <dgm:prSet presAssocID="{EAAA129B-18A1-4E93-B650-514818252801}" presName="c15" presStyleLbl="node1" presStyleIdx="14" presStyleCnt="19"/>
      <dgm:spPr/>
    </dgm:pt>
    <dgm:pt modelId="{18B05E0E-A697-4C10-B734-F786943ADF6D}" type="pres">
      <dgm:prSet presAssocID="{EAAA129B-18A1-4E93-B650-514818252801}" presName="c16" presStyleLbl="node1" presStyleIdx="15" presStyleCnt="19"/>
      <dgm:spPr/>
    </dgm:pt>
    <dgm:pt modelId="{EB7D35B8-B033-4C24-9088-C48ACB703986}" type="pres">
      <dgm:prSet presAssocID="{EAAA129B-18A1-4E93-B650-514818252801}" presName="c17" presStyleLbl="node1" presStyleIdx="16" presStyleCnt="19"/>
      <dgm:spPr/>
    </dgm:pt>
    <dgm:pt modelId="{6375166E-FAA3-40F0-939F-182D6C0204E4}" type="pres">
      <dgm:prSet presAssocID="{EAAA129B-18A1-4E93-B650-514818252801}" presName="c18" presStyleLbl="node1" presStyleIdx="17" presStyleCnt="19"/>
      <dgm:spPr/>
    </dgm:pt>
    <dgm:pt modelId="{DCC9CE8F-07B3-456D-A973-6EBFBB2AF400}" type="pres">
      <dgm:prSet presAssocID="{92609D8A-B452-425E-89C5-F4A6A4B16338}" presName="chevronComposite1" presStyleCnt="0"/>
      <dgm:spPr/>
    </dgm:pt>
    <dgm:pt modelId="{9F3F5A13-4330-41A8-A743-868140AB4EA5}" type="pres">
      <dgm:prSet presAssocID="{92609D8A-B452-425E-89C5-F4A6A4B16338}" presName="chevron1" presStyleLbl="sibTrans2D1" presStyleIdx="0" presStyleCnt="2"/>
      <dgm:spPr/>
    </dgm:pt>
    <dgm:pt modelId="{7293CAC3-D889-4ECA-B6AB-7E78E82C4EA9}" type="pres">
      <dgm:prSet presAssocID="{92609D8A-B452-425E-89C5-F4A6A4B16338}" presName="spChevron1" presStyleCnt="0"/>
      <dgm:spPr/>
    </dgm:pt>
    <dgm:pt modelId="{E7BB224F-C25E-4555-A43D-495D0A160D4C}" type="pres">
      <dgm:prSet presAssocID="{E3A6D0F8-B10D-457D-955D-EDE8CC95BF07}" presName="middle" presStyleCnt="0"/>
      <dgm:spPr/>
    </dgm:pt>
    <dgm:pt modelId="{5D300E8A-9D77-4614-A657-FCC3398FFAEE}" type="pres">
      <dgm:prSet presAssocID="{E3A6D0F8-B10D-457D-955D-EDE8CC95BF07}" presName="parTxMid" presStyleLbl="revTx" presStyleIdx="2" presStyleCnt="5"/>
      <dgm:spPr/>
      <dgm:t>
        <a:bodyPr/>
        <a:lstStyle/>
        <a:p>
          <a:endParaRPr lang="en-US"/>
        </a:p>
      </dgm:t>
    </dgm:pt>
    <dgm:pt modelId="{5FDC1155-0F9E-45C5-98F6-D7C878D63A4A}" type="pres">
      <dgm:prSet presAssocID="{E3A6D0F8-B10D-457D-955D-EDE8CC95BF07}" presName="desTxMid" presStyleLbl="revTx" presStyleIdx="3" presStyleCnt="5">
        <dgm:presLayoutVars>
          <dgm:bulletEnabled val="1"/>
        </dgm:presLayoutVars>
      </dgm:prSet>
      <dgm:spPr/>
      <dgm:t>
        <a:bodyPr/>
        <a:lstStyle/>
        <a:p>
          <a:endParaRPr lang="en-US"/>
        </a:p>
      </dgm:t>
    </dgm:pt>
    <dgm:pt modelId="{E5F37FCF-7E2D-419B-8B24-3FE87242AF0A}" type="pres">
      <dgm:prSet presAssocID="{E3A6D0F8-B10D-457D-955D-EDE8CC95BF07}" presName="spMid" presStyleCnt="0"/>
      <dgm:spPr/>
    </dgm:pt>
    <dgm:pt modelId="{A876E9B5-D92F-4039-980D-9451030068C4}" type="pres">
      <dgm:prSet presAssocID="{C2BA8E50-D9AD-4149-82E2-9BCD4A695477}" presName="chevronComposite1" presStyleCnt="0"/>
      <dgm:spPr/>
    </dgm:pt>
    <dgm:pt modelId="{C91EEC72-AD2E-4B5A-9F16-B870C5E48A1A}" type="pres">
      <dgm:prSet presAssocID="{C2BA8E50-D9AD-4149-82E2-9BCD4A695477}" presName="chevron1" presStyleLbl="sibTrans2D1" presStyleIdx="1" presStyleCnt="2"/>
      <dgm:spPr/>
    </dgm:pt>
    <dgm:pt modelId="{B03D5B9F-A798-4F0F-B670-B7985A40629F}" type="pres">
      <dgm:prSet presAssocID="{C2BA8E50-D9AD-4149-82E2-9BCD4A695477}" presName="spChevron1" presStyleCnt="0"/>
      <dgm:spPr/>
    </dgm:pt>
    <dgm:pt modelId="{887EE4A7-34B2-4619-A13D-78B6B54C521C}" type="pres">
      <dgm:prSet presAssocID="{FA50454B-E189-44D5-AAEE-BCF86E6E06E3}" presName="last" presStyleCnt="0"/>
      <dgm:spPr/>
    </dgm:pt>
    <dgm:pt modelId="{42E43EAE-17C6-468A-9331-4B8450F0066E}" type="pres">
      <dgm:prSet presAssocID="{FA50454B-E189-44D5-AAEE-BCF86E6E06E3}" presName="circleTx" presStyleLbl="node1" presStyleIdx="18" presStyleCnt="19"/>
      <dgm:spPr/>
      <dgm:t>
        <a:bodyPr/>
        <a:lstStyle/>
        <a:p>
          <a:endParaRPr lang="en-US"/>
        </a:p>
      </dgm:t>
    </dgm:pt>
    <dgm:pt modelId="{898B3FDD-B8F5-4A32-AB38-4AB8430B5537}" type="pres">
      <dgm:prSet presAssocID="{FA50454B-E189-44D5-AAEE-BCF86E6E06E3}" presName="desTxN" presStyleLbl="revTx" presStyleIdx="4" presStyleCnt="5">
        <dgm:presLayoutVars>
          <dgm:bulletEnabled val="1"/>
        </dgm:presLayoutVars>
      </dgm:prSet>
      <dgm:spPr/>
      <dgm:t>
        <a:bodyPr/>
        <a:lstStyle/>
        <a:p>
          <a:endParaRPr lang="en-US"/>
        </a:p>
      </dgm:t>
    </dgm:pt>
    <dgm:pt modelId="{9804D875-3B16-4434-8CC9-6C8A6F32202B}" type="pres">
      <dgm:prSet presAssocID="{FA50454B-E189-44D5-AAEE-BCF86E6E06E3}" presName="spN" presStyleCnt="0"/>
      <dgm:spPr/>
    </dgm:pt>
  </dgm:ptLst>
  <dgm:cxnLst>
    <dgm:cxn modelId="{6BAF36BD-3377-44F5-A8AC-B7ABCB109FD4}" type="presOf" srcId="{B3D72124-64C3-49B4-BE88-975D8CE0A1C1}" destId="{898B3FDD-B8F5-4A32-AB38-4AB8430B5537}" srcOrd="0" destOrd="0" presId="urn:microsoft.com/office/officeart/2009/3/layout/RandomtoResultProcess"/>
    <dgm:cxn modelId="{EA239EBD-6B62-45C7-9DA7-903E2BF6CB63}" srcId="{E3A6D0F8-B10D-457D-955D-EDE8CC95BF07}" destId="{D8B176D2-51F3-481F-85F7-D57DD1E5C31F}" srcOrd="2" destOrd="0" parTransId="{29ED8EF9-506E-44B7-9A6D-CAADA5BDA837}" sibTransId="{7831432E-B8B6-4806-940F-1173D0CDA6F9}"/>
    <dgm:cxn modelId="{AB551652-E575-487C-8F4D-EAE1A37FD0B6}" srcId="{EAAA129B-18A1-4E93-B650-514818252801}" destId="{7DF2B466-465B-46D1-98CC-36818397D97A}" srcOrd="3" destOrd="0" parTransId="{4383C4DD-A178-4F2A-A090-5A6E87099262}" sibTransId="{66BBF347-779D-46D2-AC16-450744442A70}"/>
    <dgm:cxn modelId="{FC886EE7-4942-4481-BB49-934CB179AA62}" type="presOf" srcId="{7DF2B466-465B-46D1-98CC-36818397D97A}" destId="{5C4FD5DB-6C0B-4F25-9C04-19231A68B542}" srcOrd="0" destOrd="3" presId="urn:microsoft.com/office/officeart/2009/3/layout/RandomtoResultProcess"/>
    <dgm:cxn modelId="{3E659A6E-04C0-4B2F-8E41-C14CA6CFBF8B}" srcId="{FA50454B-E189-44D5-AAEE-BCF86E6E06E3}" destId="{B3D72124-64C3-49B4-BE88-975D8CE0A1C1}" srcOrd="0" destOrd="0" parTransId="{8A085AC7-FADF-431C-B390-B4E919E25581}" sibTransId="{BCEBDC16-DB27-442F-BBD1-24DC207A52AA}"/>
    <dgm:cxn modelId="{676A1A6C-7D32-4670-9311-60DEE23A527A}" srcId="{E3A6D0F8-B10D-457D-955D-EDE8CC95BF07}" destId="{F6B55518-DE92-4548-9ECD-D0515B46BE68}" srcOrd="3" destOrd="0" parTransId="{36517E3A-34A5-4235-8AC3-1CA46A26E082}" sibTransId="{155DD477-D794-4B8F-9484-BD35AFEFF814}"/>
    <dgm:cxn modelId="{006FAA2F-71E2-4BB4-88C5-778E3A1FB7B4}" srcId="{E3A6D0F8-B10D-457D-955D-EDE8CC95BF07}" destId="{72782A19-957F-4E2E-B611-07DBB79AE876}" srcOrd="1" destOrd="0" parTransId="{893E8C15-FB7C-4047-A179-9F1E38485689}" sibTransId="{6960515E-28D3-43EC-B68A-C87E2C6DEB61}"/>
    <dgm:cxn modelId="{F4F9DA82-C11E-411C-B3B9-F43F57242BA7}" srcId="{EAAA129B-18A1-4E93-B650-514818252801}" destId="{E79425B9-B448-476D-809B-CDE09119FBBD}" srcOrd="0" destOrd="0" parTransId="{A825D714-8B5C-4D7C-821B-DA02B837F672}" sibTransId="{A17F08DF-CD14-4E04-871C-2E9E1146DDD5}"/>
    <dgm:cxn modelId="{CC073BB6-4550-4693-95E3-7893A252104C}" srcId="{FA50454B-E189-44D5-AAEE-BCF86E6E06E3}" destId="{A16C6250-74DF-4FBD-93C9-9E62B63C66BB}" srcOrd="1" destOrd="0" parTransId="{38C35BD0-717D-4CD5-BA78-FCFBC196997E}" sibTransId="{7F26F54A-9172-4CC5-A13B-82421E7AA194}"/>
    <dgm:cxn modelId="{585EB585-9920-4C4F-8122-461D00D9593B}" type="presOf" srcId="{825D5BAB-FE3F-40CA-B725-0EA7F6DFE682}" destId="{898B3FDD-B8F5-4A32-AB38-4AB8430B5537}" srcOrd="0" destOrd="3" presId="urn:microsoft.com/office/officeart/2009/3/layout/RandomtoResultProcess"/>
    <dgm:cxn modelId="{D73F26F6-A1E0-411D-B55A-75B5768A7853}" type="presOf" srcId="{9DE2BC51-816D-4A75-A1B4-FEA2D4590087}" destId="{5C4FD5DB-6C0B-4F25-9C04-19231A68B542}" srcOrd="0" destOrd="4" presId="urn:microsoft.com/office/officeart/2009/3/layout/RandomtoResultProcess"/>
    <dgm:cxn modelId="{2725D32C-67EB-433F-B244-1761E16B6E08}" type="presOf" srcId="{EB2C5C5E-5DC1-4D43-9A82-3A7DD146DE02}" destId="{898B3FDD-B8F5-4A32-AB38-4AB8430B5537}" srcOrd="0" destOrd="2" presId="urn:microsoft.com/office/officeart/2009/3/layout/RandomtoResultProcess"/>
    <dgm:cxn modelId="{578A0BE4-7DEF-4A5C-B47B-99E15E6DCD89}" srcId="{FA50454B-E189-44D5-AAEE-BCF86E6E06E3}" destId="{EB2C5C5E-5DC1-4D43-9A82-3A7DD146DE02}" srcOrd="2" destOrd="0" parTransId="{607A1F31-51D3-46C8-9950-C625684DF036}" sibTransId="{6ADB9F91-2FD3-4624-BBA1-27F40CFE376E}"/>
    <dgm:cxn modelId="{E1524057-E09D-4EC5-A7A5-9132E3B56ADC}" srcId="{E3A6D0F8-B10D-457D-955D-EDE8CC95BF07}" destId="{C9E21815-8507-4C20-B3B5-246B9D9D899F}" srcOrd="0" destOrd="0" parTransId="{6B80DEC9-8227-474B-AABE-412DBB53D1E0}" sibTransId="{FB10AF0D-C54D-4E4F-8614-DBFA9BA6D0DB}"/>
    <dgm:cxn modelId="{9661A478-63AB-4C08-97CC-EDD72A35D669}" srcId="{618753C7-8AD5-4D13-B5E6-93908F7BAAAF}" destId="{EAAA129B-18A1-4E93-B650-514818252801}" srcOrd="0" destOrd="0" parTransId="{236184B6-595E-4910-BE82-E1210AFD3881}" sibTransId="{92609D8A-B452-425E-89C5-F4A6A4B16338}"/>
    <dgm:cxn modelId="{EEBDEE13-D066-4233-9CDB-4C04F902BDE7}" type="presOf" srcId="{E3A6D0F8-B10D-457D-955D-EDE8CC95BF07}" destId="{5D300E8A-9D77-4614-A657-FCC3398FFAEE}" srcOrd="0" destOrd="0" presId="urn:microsoft.com/office/officeart/2009/3/layout/RandomtoResultProcess"/>
    <dgm:cxn modelId="{CDF53012-60D6-41F7-A184-F6708EAA0505}" type="presOf" srcId="{618753C7-8AD5-4D13-B5E6-93908F7BAAAF}" destId="{EC5997F7-D59E-4109-912A-F554C5C0EB29}" srcOrd="0" destOrd="0" presId="urn:microsoft.com/office/officeart/2009/3/layout/RandomtoResultProcess"/>
    <dgm:cxn modelId="{A3100FB6-BC6F-41D2-94E7-D205501340FD}" type="presOf" srcId="{D8B176D2-51F3-481F-85F7-D57DD1E5C31F}" destId="{5FDC1155-0F9E-45C5-98F6-D7C878D63A4A}" srcOrd="0" destOrd="2" presId="urn:microsoft.com/office/officeart/2009/3/layout/RandomtoResultProcess"/>
    <dgm:cxn modelId="{E2306035-AE0B-4CD8-8357-E09ED3DBE068}" srcId="{618753C7-8AD5-4D13-B5E6-93908F7BAAAF}" destId="{E3A6D0F8-B10D-457D-955D-EDE8CC95BF07}" srcOrd="1" destOrd="0" parTransId="{302A4085-430D-49A3-9C8E-3F453A48C2DF}" sibTransId="{C2BA8E50-D9AD-4149-82E2-9BCD4A695477}"/>
    <dgm:cxn modelId="{14B91EA6-21E9-4858-BBA4-B4634D036467}" type="presOf" srcId="{C9E21815-8507-4C20-B3B5-246B9D9D899F}" destId="{5FDC1155-0F9E-45C5-98F6-D7C878D63A4A}" srcOrd="0" destOrd="0" presId="urn:microsoft.com/office/officeart/2009/3/layout/RandomtoResultProcess"/>
    <dgm:cxn modelId="{61CDCE75-41F5-41BD-809C-EB48A6D0FF0F}" srcId="{FA50454B-E189-44D5-AAEE-BCF86E6E06E3}" destId="{825D5BAB-FE3F-40CA-B725-0EA7F6DFE682}" srcOrd="3" destOrd="0" parTransId="{34858CA6-F81D-4B9C-8082-98D66826AFDE}" sibTransId="{EB038A1C-E760-4034-A4EE-650435E5F506}"/>
    <dgm:cxn modelId="{0800C84A-0B19-4D15-B11F-A6DB16B33CBF}" type="presOf" srcId="{E79425B9-B448-476D-809B-CDE09119FBBD}" destId="{5C4FD5DB-6C0B-4F25-9C04-19231A68B542}" srcOrd="0" destOrd="0" presId="urn:microsoft.com/office/officeart/2009/3/layout/RandomtoResultProcess"/>
    <dgm:cxn modelId="{CD61FEFE-F585-49AE-84DE-D49CDA6D3A81}" type="presOf" srcId="{F6B55518-DE92-4548-9ECD-D0515B46BE68}" destId="{5FDC1155-0F9E-45C5-98F6-D7C878D63A4A}" srcOrd="0" destOrd="3" presId="urn:microsoft.com/office/officeart/2009/3/layout/RandomtoResultProcess"/>
    <dgm:cxn modelId="{E7619CEC-E114-4C73-B9DF-39A28A156F0D}" type="presOf" srcId="{A16C6250-74DF-4FBD-93C9-9E62B63C66BB}" destId="{898B3FDD-B8F5-4A32-AB38-4AB8430B5537}" srcOrd="0" destOrd="1" presId="urn:microsoft.com/office/officeart/2009/3/layout/RandomtoResultProcess"/>
    <dgm:cxn modelId="{32E1A2E1-AA5E-4A77-B3B7-3A6471DB9DB6}" type="presOf" srcId="{72782A19-957F-4E2E-B611-07DBB79AE876}" destId="{5FDC1155-0F9E-45C5-98F6-D7C878D63A4A}" srcOrd="0" destOrd="1" presId="urn:microsoft.com/office/officeart/2009/3/layout/RandomtoResultProcess"/>
    <dgm:cxn modelId="{8DD9E9BB-44C3-4852-BA1F-9D45C2A83DD5}" type="presOf" srcId="{626F06A6-0D30-458D-B49B-F1CBA1BE9E0D}" destId="{5C4FD5DB-6C0B-4F25-9C04-19231A68B542}" srcOrd="0" destOrd="1" presId="urn:microsoft.com/office/officeart/2009/3/layout/RandomtoResultProcess"/>
    <dgm:cxn modelId="{8777697A-034D-44C6-80D9-0F556A5AB53D}" srcId="{EAAA129B-18A1-4E93-B650-514818252801}" destId="{9DE2BC51-816D-4A75-A1B4-FEA2D4590087}" srcOrd="4" destOrd="0" parTransId="{4079B8CE-2982-4BB6-96C2-E53321610399}" sibTransId="{5CBFC64C-E58F-46E7-BC12-2E65F78D5D0F}"/>
    <dgm:cxn modelId="{7F4FDD2B-74F9-4861-9FD3-7C96FCC06E03}" srcId="{EAAA129B-18A1-4E93-B650-514818252801}" destId="{2725CF1D-D6BC-41EC-B8B8-D6528FE01379}" srcOrd="2" destOrd="0" parTransId="{FE967EF3-932A-40B2-BB22-2FEFA85E9A18}" sibTransId="{3DBFA172-67E3-4E24-91B2-8E619EC08CD8}"/>
    <dgm:cxn modelId="{C8FD61AA-BF6F-4ACB-9342-16319DB83D5E}" type="presOf" srcId="{FA50454B-E189-44D5-AAEE-BCF86E6E06E3}" destId="{42E43EAE-17C6-468A-9331-4B8450F0066E}" srcOrd="0" destOrd="0" presId="urn:microsoft.com/office/officeart/2009/3/layout/RandomtoResultProcess"/>
    <dgm:cxn modelId="{21869F54-D5CA-4AED-BBE2-A311481899AB}" type="presOf" srcId="{EAAA129B-18A1-4E93-B650-514818252801}" destId="{495B36C5-5581-4BCF-822B-420E93A9BDCC}" srcOrd="0" destOrd="0" presId="urn:microsoft.com/office/officeart/2009/3/layout/RandomtoResultProcess"/>
    <dgm:cxn modelId="{C671B461-0AB2-46FA-845B-72831009D865}" type="presOf" srcId="{2725CF1D-D6BC-41EC-B8B8-D6528FE01379}" destId="{5C4FD5DB-6C0B-4F25-9C04-19231A68B542}" srcOrd="0" destOrd="2" presId="urn:microsoft.com/office/officeart/2009/3/layout/RandomtoResultProcess"/>
    <dgm:cxn modelId="{C0B8C586-2905-492A-B6CF-AC36669F2A3C}" srcId="{618753C7-8AD5-4D13-B5E6-93908F7BAAAF}" destId="{FA50454B-E189-44D5-AAEE-BCF86E6E06E3}" srcOrd="2" destOrd="0" parTransId="{360B1593-E65A-40FA-8086-E7B85E075DE8}" sibTransId="{29AF66BE-C499-4B12-9BDA-6ECD29B48BC3}"/>
    <dgm:cxn modelId="{66E2B00C-0903-4FBE-838A-B20769748C46}" srcId="{EAAA129B-18A1-4E93-B650-514818252801}" destId="{626F06A6-0D30-458D-B49B-F1CBA1BE9E0D}" srcOrd="1" destOrd="0" parTransId="{1CFED00A-BADC-4840-A2B0-B2574940FAF1}" sibTransId="{F35B4497-5F87-4F5D-BA6A-F21CDA8B35FF}"/>
    <dgm:cxn modelId="{553698B9-ADC6-4014-8A70-5188B87E7E9D}" type="presParOf" srcId="{EC5997F7-D59E-4109-912A-F554C5C0EB29}" destId="{9347B1A8-B6AC-45E8-9025-135CE1F86C6F}" srcOrd="0" destOrd="0" presId="urn:microsoft.com/office/officeart/2009/3/layout/RandomtoResultProcess"/>
    <dgm:cxn modelId="{804EA3C9-3E71-4056-BE70-AFC9C12AF737}" type="presParOf" srcId="{9347B1A8-B6AC-45E8-9025-135CE1F86C6F}" destId="{495B36C5-5581-4BCF-822B-420E93A9BDCC}" srcOrd="0" destOrd="0" presId="urn:microsoft.com/office/officeart/2009/3/layout/RandomtoResultProcess"/>
    <dgm:cxn modelId="{464B3CFB-28BC-467D-99DA-6DFC87748963}" type="presParOf" srcId="{9347B1A8-B6AC-45E8-9025-135CE1F86C6F}" destId="{5C4FD5DB-6C0B-4F25-9C04-19231A68B542}" srcOrd="1" destOrd="0" presId="urn:microsoft.com/office/officeart/2009/3/layout/RandomtoResultProcess"/>
    <dgm:cxn modelId="{20D5AAD1-943C-4AAB-8C65-AEC73F58385C}" type="presParOf" srcId="{9347B1A8-B6AC-45E8-9025-135CE1F86C6F}" destId="{64882383-DDD0-4090-AED5-663B89E9CA3C}" srcOrd="2" destOrd="0" presId="urn:microsoft.com/office/officeart/2009/3/layout/RandomtoResultProcess"/>
    <dgm:cxn modelId="{6E18EAC1-0DDD-4D2B-B6B8-41FF7F833740}" type="presParOf" srcId="{9347B1A8-B6AC-45E8-9025-135CE1F86C6F}" destId="{418F04F7-08A8-4683-8A19-E436A8132016}" srcOrd="3" destOrd="0" presId="urn:microsoft.com/office/officeart/2009/3/layout/RandomtoResultProcess"/>
    <dgm:cxn modelId="{1BCCA4B9-68F1-4817-9D6A-97C43CB40FB8}" type="presParOf" srcId="{9347B1A8-B6AC-45E8-9025-135CE1F86C6F}" destId="{DE02450A-8D26-4D67-AC53-D96F7FCA79BA}" srcOrd="4" destOrd="0" presId="urn:microsoft.com/office/officeart/2009/3/layout/RandomtoResultProcess"/>
    <dgm:cxn modelId="{FB411882-DDBE-4B98-830A-A02AB898C150}" type="presParOf" srcId="{9347B1A8-B6AC-45E8-9025-135CE1F86C6F}" destId="{69346455-D5BA-4D5F-8F65-AD16B3526ACF}" srcOrd="5" destOrd="0" presId="urn:microsoft.com/office/officeart/2009/3/layout/RandomtoResultProcess"/>
    <dgm:cxn modelId="{F5A8531D-155F-4F6C-82F4-29F6B53BC3BC}" type="presParOf" srcId="{9347B1A8-B6AC-45E8-9025-135CE1F86C6F}" destId="{0D5BBDF4-2524-4338-8A3E-3C3B32100394}" srcOrd="6" destOrd="0" presId="urn:microsoft.com/office/officeart/2009/3/layout/RandomtoResultProcess"/>
    <dgm:cxn modelId="{80B54F54-AFA3-4273-B339-16A9153E7F60}" type="presParOf" srcId="{9347B1A8-B6AC-45E8-9025-135CE1F86C6F}" destId="{C3F9A05E-C87F-481F-AAA5-4769F49A1473}" srcOrd="7" destOrd="0" presId="urn:microsoft.com/office/officeart/2009/3/layout/RandomtoResultProcess"/>
    <dgm:cxn modelId="{0BFB1F7A-CCD4-4D0A-BE01-F661FA1A9A4C}" type="presParOf" srcId="{9347B1A8-B6AC-45E8-9025-135CE1F86C6F}" destId="{C8996DE5-381B-4B13-9D2B-933412984094}" srcOrd="8" destOrd="0" presId="urn:microsoft.com/office/officeart/2009/3/layout/RandomtoResultProcess"/>
    <dgm:cxn modelId="{75FE309C-739C-4C1E-84DC-D4A50D270751}" type="presParOf" srcId="{9347B1A8-B6AC-45E8-9025-135CE1F86C6F}" destId="{65B5E817-6FF3-4122-AC65-5B2A8418D65C}" srcOrd="9" destOrd="0" presId="urn:microsoft.com/office/officeart/2009/3/layout/RandomtoResultProcess"/>
    <dgm:cxn modelId="{C8219E29-8109-4C7D-B16A-CB1B9208C1A5}" type="presParOf" srcId="{9347B1A8-B6AC-45E8-9025-135CE1F86C6F}" destId="{915BA2ED-5F40-4F4E-857A-928124F455BF}" srcOrd="10" destOrd="0" presId="urn:microsoft.com/office/officeart/2009/3/layout/RandomtoResultProcess"/>
    <dgm:cxn modelId="{74F865C1-F24E-4273-80A0-631B91EE80E2}" type="presParOf" srcId="{9347B1A8-B6AC-45E8-9025-135CE1F86C6F}" destId="{6457E407-CA89-4B73-AE46-638BD68CAFBE}" srcOrd="11" destOrd="0" presId="urn:microsoft.com/office/officeart/2009/3/layout/RandomtoResultProcess"/>
    <dgm:cxn modelId="{081E280A-388C-4C98-B2F8-73C52EA5DAB1}" type="presParOf" srcId="{9347B1A8-B6AC-45E8-9025-135CE1F86C6F}" destId="{60743F1C-A50B-4087-9D9A-F2CDE8D095FD}" srcOrd="12" destOrd="0" presId="urn:microsoft.com/office/officeart/2009/3/layout/RandomtoResultProcess"/>
    <dgm:cxn modelId="{75EE5084-493A-4F91-9561-E49B7BFCA2EE}" type="presParOf" srcId="{9347B1A8-B6AC-45E8-9025-135CE1F86C6F}" destId="{D95AFB8F-05F0-4BC9-A038-845AC89C54CA}" srcOrd="13" destOrd="0" presId="urn:microsoft.com/office/officeart/2009/3/layout/RandomtoResultProcess"/>
    <dgm:cxn modelId="{59F554C4-777C-46E0-B7BD-35A239AA268D}" type="presParOf" srcId="{9347B1A8-B6AC-45E8-9025-135CE1F86C6F}" destId="{BFD73B26-18DD-46DC-A136-995A1F02ABD8}" srcOrd="14" destOrd="0" presId="urn:microsoft.com/office/officeart/2009/3/layout/RandomtoResultProcess"/>
    <dgm:cxn modelId="{2AD4DA96-FF7A-471A-8E70-87CDE5E1C23D}" type="presParOf" srcId="{9347B1A8-B6AC-45E8-9025-135CE1F86C6F}" destId="{E6B36B22-97C4-44B4-B952-8B9BBBB3AA70}" srcOrd="15" destOrd="0" presId="urn:microsoft.com/office/officeart/2009/3/layout/RandomtoResultProcess"/>
    <dgm:cxn modelId="{EE06FD6A-543B-4223-86CF-6A37AC1F6E3D}" type="presParOf" srcId="{9347B1A8-B6AC-45E8-9025-135CE1F86C6F}" destId="{C5B37692-589E-42D2-B365-8265FEA9C6C7}" srcOrd="16" destOrd="0" presId="urn:microsoft.com/office/officeart/2009/3/layout/RandomtoResultProcess"/>
    <dgm:cxn modelId="{7937532E-C9FA-4BE5-9BD2-1AD7B1028D98}" type="presParOf" srcId="{9347B1A8-B6AC-45E8-9025-135CE1F86C6F}" destId="{18B05E0E-A697-4C10-B734-F786943ADF6D}" srcOrd="17" destOrd="0" presId="urn:microsoft.com/office/officeart/2009/3/layout/RandomtoResultProcess"/>
    <dgm:cxn modelId="{68D08548-DB4D-467D-8A88-561B76565054}" type="presParOf" srcId="{9347B1A8-B6AC-45E8-9025-135CE1F86C6F}" destId="{EB7D35B8-B033-4C24-9088-C48ACB703986}" srcOrd="18" destOrd="0" presId="urn:microsoft.com/office/officeart/2009/3/layout/RandomtoResultProcess"/>
    <dgm:cxn modelId="{003A4811-2EFE-4D21-92F9-E2278A9EEF45}" type="presParOf" srcId="{9347B1A8-B6AC-45E8-9025-135CE1F86C6F}" destId="{6375166E-FAA3-40F0-939F-182D6C0204E4}" srcOrd="19" destOrd="0" presId="urn:microsoft.com/office/officeart/2009/3/layout/RandomtoResultProcess"/>
    <dgm:cxn modelId="{9806CDA0-3E05-4587-A99E-4D33A6654065}" type="presParOf" srcId="{EC5997F7-D59E-4109-912A-F554C5C0EB29}" destId="{DCC9CE8F-07B3-456D-A973-6EBFBB2AF400}" srcOrd="1" destOrd="0" presId="urn:microsoft.com/office/officeart/2009/3/layout/RandomtoResultProcess"/>
    <dgm:cxn modelId="{FC5C62D5-2B90-4BA5-92C8-A64FB2E24968}" type="presParOf" srcId="{DCC9CE8F-07B3-456D-A973-6EBFBB2AF400}" destId="{9F3F5A13-4330-41A8-A743-868140AB4EA5}" srcOrd="0" destOrd="0" presId="urn:microsoft.com/office/officeart/2009/3/layout/RandomtoResultProcess"/>
    <dgm:cxn modelId="{12FED84E-C5E8-4EAF-BDE4-97BCA849C9A1}" type="presParOf" srcId="{DCC9CE8F-07B3-456D-A973-6EBFBB2AF400}" destId="{7293CAC3-D889-4ECA-B6AB-7E78E82C4EA9}" srcOrd="1" destOrd="0" presId="urn:microsoft.com/office/officeart/2009/3/layout/RandomtoResultProcess"/>
    <dgm:cxn modelId="{A734C4C9-3940-4986-BA1E-B4CB61EF20DC}" type="presParOf" srcId="{EC5997F7-D59E-4109-912A-F554C5C0EB29}" destId="{E7BB224F-C25E-4555-A43D-495D0A160D4C}" srcOrd="2" destOrd="0" presId="urn:microsoft.com/office/officeart/2009/3/layout/RandomtoResultProcess"/>
    <dgm:cxn modelId="{9792CE08-1F2D-4620-B821-FCD758D326D3}" type="presParOf" srcId="{E7BB224F-C25E-4555-A43D-495D0A160D4C}" destId="{5D300E8A-9D77-4614-A657-FCC3398FFAEE}" srcOrd="0" destOrd="0" presId="urn:microsoft.com/office/officeart/2009/3/layout/RandomtoResultProcess"/>
    <dgm:cxn modelId="{20A3D26D-3D32-42E8-B809-422C5B57B128}" type="presParOf" srcId="{E7BB224F-C25E-4555-A43D-495D0A160D4C}" destId="{5FDC1155-0F9E-45C5-98F6-D7C878D63A4A}" srcOrd="1" destOrd="0" presId="urn:microsoft.com/office/officeart/2009/3/layout/RandomtoResultProcess"/>
    <dgm:cxn modelId="{A35DC041-E920-428D-968D-D11AA6A9308D}" type="presParOf" srcId="{E7BB224F-C25E-4555-A43D-495D0A160D4C}" destId="{E5F37FCF-7E2D-419B-8B24-3FE87242AF0A}" srcOrd="2" destOrd="0" presId="urn:microsoft.com/office/officeart/2009/3/layout/RandomtoResultProcess"/>
    <dgm:cxn modelId="{AD95D6FE-429F-4D53-A7EF-F5AF3600172B}" type="presParOf" srcId="{EC5997F7-D59E-4109-912A-F554C5C0EB29}" destId="{A876E9B5-D92F-4039-980D-9451030068C4}" srcOrd="3" destOrd="0" presId="urn:microsoft.com/office/officeart/2009/3/layout/RandomtoResultProcess"/>
    <dgm:cxn modelId="{CFD805A1-6E6B-41CD-BE45-8F41FB615CDF}" type="presParOf" srcId="{A876E9B5-D92F-4039-980D-9451030068C4}" destId="{C91EEC72-AD2E-4B5A-9F16-B870C5E48A1A}" srcOrd="0" destOrd="0" presId="urn:microsoft.com/office/officeart/2009/3/layout/RandomtoResultProcess"/>
    <dgm:cxn modelId="{4BD173C0-F313-4C0F-9B3D-4F6B88A98E63}" type="presParOf" srcId="{A876E9B5-D92F-4039-980D-9451030068C4}" destId="{B03D5B9F-A798-4F0F-B670-B7985A40629F}" srcOrd="1" destOrd="0" presId="urn:microsoft.com/office/officeart/2009/3/layout/RandomtoResultProcess"/>
    <dgm:cxn modelId="{172E83DD-8D2A-4BD7-9A1C-EFA1E66411F9}" type="presParOf" srcId="{EC5997F7-D59E-4109-912A-F554C5C0EB29}" destId="{887EE4A7-34B2-4619-A13D-78B6B54C521C}" srcOrd="4" destOrd="0" presId="urn:microsoft.com/office/officeart/2009/3/layout/RandomtoResultProcess"/>
    <dgm:cxn modelId="{A3328074-C7A2-4144-AD74-A2CA3F195136}" type="presParOf" srcId="{887EE4A7-34B2-4619-A13D-78B6B54C521C}" destId="{42E43EAE-17C6-468A-9331-4B8450F0066E}" srcOrd="0" destOrd="0" presId="urn:microsoft.com/office/officeart/2009/3/layout/RandomtoResultProcess"/>
    <dgm:cxn modelId="{022FB7C0-547E-47B7-93F8-6BA2A453328A}" type="presParOf" srcId="{887EE4A7-34B2-4619-A13D-78B6B54C521C}" destId="{898B3FDD-B8F5-4A32-AB38-4AB8430B5537}" srcOrd="1" destOrd="0" presId="urn:microsoft.com/office/officeart/2009/3/layout/RandomtoResultProcess"/>
    <dgm:cxn modelId="{61748B6F-CDAB-4B96-9A63-2E743507AE8B}" type="presParOf" srcId="{887EE4A7-34B2-4619-A13D-78B6B54C521C}" destId="{9804D875-3B16-4434-8CC9-6C8A6F32202B}"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8753C7-8AD5-4D13-B5E6-93908F7BAAAF}"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EAAA129B-18A1-4E93-B650-514818252801}">
      <dgm:prSet phldrT="[Text]"/>
      <dgm:spPr/>
      <dgm:t>
        <a:bodyPr/>
        <a:lstStyle/>
        <a:p>
          <a:r>
            <a:rPr lang="en-US" dirty="0"/>
            <a:t>Career </a:t>
          </a:r>
          <a:r>
            <a:rPr lang="en-US" dirty="0" smtClean="0"/>
            <a:t>worries </a:t>
          </a:r>
          <a:r>
            <a:rPr lang="en-US" dirty="0"/>
            <a:t>&amp; </a:t>
          </a:r>
          <a:r>
            <a:rPr lang="en-US" dirty="0" smtClean="0"/>
            <a:t>desires</a:t>
          </a:r>
          <a:endParaRPr lang="en-US" dirty="0"/>
        </a:p>
      </dgm:t>
    </dgm:pt>
    <dgm:pt modelId="{236184B6-595E-4910-BE82-E1210AFD3881}" type="parTrans" cxnId="{9661A478-63AB-4C08-97CC-EDD72A35D669}">
      <dgm:prSet/>
      <dgm:spPr/>
      <dgm:t>
        <a:bodyPr/>
        <a:lstStyle/>
        <a:p>
          <a:endParaRPr lang="en-US"/>
        </a:p>
      </dgm:t>
    </dgm:pt>
    <dgm:pt modelId="{92609D8A-B452-425E-89C5-F4A6A4B16338}" type="sibTrans" cxnId="{9661A478-63AB-4C08-97CC-EDD72A35D669}">
      <dgm:prSet/>
      <dgm:spPr/>
      <dgm:t>
        <a:bodyPr/>
        <a:lstStyle/>
        <a:p>
          <a:endParaRPr lang="en-US"/>
        </a:p>
      </dgm:t>
    </dgm:pt>
    <dgm:pt modelId="{E79425B9-B448-476D-809B-CDE09119FBBD}">
      <dgm:prSet phldrT="[Text]"/>
      <dgm:spPr/>
      <dgm:t>
        <a:bodyPr/>
        <a:lstStyle/>
        <a:p>
          <a:r>
            <a:rPr lang="en-US" dirty="0" smtClean="0"/>
            <a:t>Good pay</a:t>
          </a:r>
          <a:endParaRPr lang="en-US" dirty="0"/>
        </a:p>
      </dgm:t>
    </dgm:pt>
    <dgm:pt modelId="{A825D714-8B5C-4D7C-821B-DA02B837F672}" type="parTrans" cxnId="{F4F9DA82-C11E-411C-B3B9-F43F57242BA7}">
      <dgm:prSet/>
      <dgm:spPr/>
      <dgm:t>
        <a:bodyPr/>
        <a:lstStyle/>
        <a:p>
          <a:endParaRPr lang="en-US"/>
        </a:p>
      </dgm:t>
    </dgm:pt>
    <dgm:pt modelId="{A17F08DF-CD14-4E04-871C-2E9E1146DDD5}" type="sibTrans" cxnId="{F4F9DA82-C11E-411C-B3B9-F43F57242BA7}">
      <dgm:prSet/>
      <dgm:spPr/>
      <dgm:t>
        <a:bodyPr/>
        <a:lstStyle/>
        <a:p>
          <a:endParaRPr lang="en-US"/>
        </a:p>
      </dgm:t>
    </dgm:pt>
    <dgm:pt modelId="{FA50454B-E189-44D5-AAEE-BCF86E6E06E3}">
      <dgm:prSet phldrT="[Text]"/>
      <dgm:spPr/>
      <dgm:t>
        <a:bodyPr/>
        <a:lstStyle/>
        <a:p>
          <a:r>
            <a:rPr lang="en-US"/>
            <a:t>Foundation for successful internship search</a:t>
          </a:r>
        </a:p>
      </dgm:t>
    </dgm:pt>
    <dgm:pt modelId="{360B1593-E65A-40FA-8086-E7B85E075DE8}" type="parTrans" cxnId="{C0B8C586-2905-492A-B6CF-AC36669F2A3C}">
      <dgm:prSet/>
      <dgm:spPr/>
      <dgm:t>
        <a:bodyPr/>
        <a:lstStyle/>
        <a:p>
          <a:endParaRPr lang="en-US"/>
        </a:p>
      </dgm:t>
    </dgm:pt>
    <dgm:pt modelId="{29AF66BE-C499-4B12-9BDA-6ECD29B48BC3}" type="sibTrans" cxnId="{C0B8C586-2905-492A-B6CF-AC36669F2A3C}">
      <dgm:prSet/>
      <dgm:spPr/>
      <dgm:t>
        <a:bodyPr/>
        <a:lstStyle/>
        <a:p>
          <a:endParaRPr lang="en-US"/>
        </a:p>
      </dgm:t>
    </dgm:pt>
    <dgm:pt modelId="{B3D72124-64C3-49B4-BE88-975D8CE0A1C1}">
      <dgm:prSet phldrT="[Text]"/>
      <dgm:spPr/>
      <dgm:t>
        <a:bodyPr/>
        <a:lstStyle/>
        <a:p>
          <a:r>
            <a:rPr lang="en-US"/>
            <a:t>Clearer goals</a:t>
          </a:r>
        </a:p>
      </dgm:t>
    </dgm:pt>
    <dgm:pt modelId="{8A085AC7-FADF-431C-B390-B4E919E25581}" type="parTrans" cxnId="{3E659A6E-04C0-4B2F-8E41-C14CA6CFBF8B}">
      <dgm:prSet/>
      <dgm:spPr/>
      <dgm:t>
        <a:bodyPr/>
        <a:lstStyle/>
        <a:p>
          <a:endParaRPr lang="en-US"/>
        </a:p>
      </dgm:t>
    </dgm:pt>
    <dgm:pt modelId="{BCEBDC16-DB27-442F-BBD1-24DC207A52AA}" type="sibTrans" cxnId="{3E659A6E-04C0-4B2F-8E41-C14CA6CFBF8B}">
      <dgm:prSet/>
      <dgm:spPr/>
      <dgm:t>
        <a:bodyPr/>
        <a:lstStyle/>
        <a:p>
          <a:endParaRPr lang="en-US"/>
        </a:p>
      </dgm:t>
    </dgm:pt>
    <dgm:pt modelId="{626F06A6-0D30-458D-B49B-F1CBA1BE9E0D}">
      <dgm:prSet phldrT="[Text]"/>
      <dgm:spPr/>
      <dgm:t>
        <a:bodyPr/>
        <a:lstStyle/>
        <a:p>
          <a:r>
            <a:rPr lang="en-US"/>
            <a:t>Is it competitive?</a:t>
          </a:r>
        </a:p>
      </dgm:t>
    </dgm:pt>
    <dgm:pt modelId="{1CFED00A-BADC-4840-A2B0-B2574940FAF1}" type="parTrans" cxnId="{66E2B00C-0903-4FBE-838A-B20769748C46}">
      <dgm:prSet/>
      <dgm:spPr/>
      <dgm:t>
        <a:bodyPr/>
        <a:lstStyle/>
        <a:p>
          <a:endParaRPr lang="en-US"/>
        </a:p>
      </dgm:t>
    </dgm:pt>
    <dgm:pt modelId="{F35B4497-5F87-4F5D-BA6A-F21CDA8B35FF}" type="sibTrans" cxnId="{66E2B00C-0903-4FBE-838A-B20769748C46}">
      <dgm:prSet/>
      <dgm:spPr/>
      <dgm:t>
        <a:bodyPr/>
        <a:lstStyle/>
        <a:p>
          <a:endParaRPr lang="en-US"/>
        </a:p>
      </dgm:t>
    </dgm:pt>
    <dgm:pt modelId="{2725CF1D-D6BC-41EC-B8B8-D6528FE01379}">
      <dgm:prSet phldrT="[Text]"/>
      <dgm:spPr/>
      <dgm:t>
        <a:bodyPr/>
        <a:lstStyle/>
        <a:p>
          <a:r>
            <a:rPr lang="en-US"/>
            <a:t>Will my major help me?</a:t>
          </a:r>
        </a:p>
      </dgm:t>
    </dgm:pt>
    <dgm:pt modelId="{FE967EF3-932A-40B2-BB22-2FEFA85E9A18}" type="parTrans" cxnId="{7F4FDD2B-74F9-4861-9FD3-7C96FCC06E03}">
      <dgm:prSet/>
      <dgm:spPr/>
      <dgm:t>
        <a:bodyPr/>
        <a:lstStyle/>
        <a:p>
          <a:endParaRPr lang="en-US"/>
        </a:p>
      </dgm:t>
    </dgm:pt>
    <dgm:pt modelId="{3DBFA172-67E3-4E24-91B2-8E619EC08CD8}" type="sibTrans" cxnId="{7F4FDD2B-74F9-4861-9FD3-7C96FCC06E03}">
      <dgm:prSet/>
      <dgm:spPr/>
      <dgm:t>
        <a:bodyPr/>
        <a:lstStyle/>
        <a:p>
          <a:endParaRPr lang="en-US"/>
        </a:p>
      </dgm:t>
    </dgm:pt>
    <dgm:pt modelId="{A16C6250-74DF-4FBD-93C9-9E62B63C66BB}">
      <dgm:prSet phldrT="[Text]"/>
      <dgm:spPr/>
      <dgm:t>
        <a:bodyPr/>
        <a:lstStyle/>
        <a:p>
          <a:r>
            <a:rPr lang="en-US"/>
            <a:t>Polished resume</a:t>
          </a:r>
        </a:p>
      </dgm:t>
    </dgm:pt>
    <dgm:pt modelId="{38C35BD0-717D-4CD5-BA78-FCFBC196997E}" type="parTrans" cxnId="{CC073BB6-4550-4693-95E3-7893A252104C}">
      <dgm:prSet/>
      <dgm:spPr/>
      <dgm:t>
        <a:bodyPr/>
        <a:lstStyle/>
        <a:p>
          <a:endParaRPr lang="en-US"/>
        </a:p>
      </dgm:t>
    </dgm:pt>
    <dgm:pt modelId="{7F26F54A-9172-4CC5-A13B-82421E7AA194}" type="sibTrans" cxnId="{CC073BB6-4550-4693-95E3-7893A252104C}">
      <dgm:prSet/>
      <dgm:spPr/>
      <dgm:t>
        <a:bodyPr/>
        <a:lstStyle/>
        <a:p>
          <a:endParaRPr lang="en-US"/>
        </a:p>
      </dgm:t>
    </dgm:pt>
    <dgm:pt modelId="{EB2C5C5E-5DC1-4D43-9A82-3A7DD146DE02}">
      <dgm:prSet phldrT="[Text]"/>
      <dgm:spPr/>
      <dgm:t>
        <a:bodyPr/>
        <a:lstStyle/>
        <a:p>
          <a:r>
            <a:rPr lang="en-US" dirty="0" smtClean="0"/>
            <a:t>LinkedIn/networking strategy</a:t>
          </a:r>
          <a:endParaRPr lang="en-US" dirty="0"/>
        </a:p>
      </dgm:t>
    </dgm:pt>
    <dgm:pt modelId="{607A1F31-51D3-46C8-9950-C625684DF036}" type="parTrans" cxnId="{578A0BE4-7DEF-4A5C-B47B-99E15E6DCD89}">
      <dgm:prSet/>
      <dgm:spPr/>
      <dgm:t>
        <a:bodyPr/>
        <a:lstStyle/>
        <a:p>
          <a:endParaRPr lang="en-US"/>
        </a:p>
      </dgm:t>
    </dgm:pt>
    <dgm:pt modelId="{6ADB9F91-2FD3-4624-BBA1-27F40CFE376E}" type="sibTrans" cxnId="{578A0BE4-7DEF-4A5C-B47B-99E15E6DCD89}">
      <dgm:prSet/>
      <dgm:spPr/>
      <dgm:t>
        <a:bodyPr/>
        <a:lstStyle/>
        <a:p>
          <a:endParaRPr lang="en-US"/>
        </a:p>
      </dgm:t>
    </dgm:pt>
    <dgm:pt modelId="{E3A6D0F8-B10D-457D-955D-EDE8CC95BF07}">
      <dgm:prSet phldrT="[Text]"/>
      <dgm:spPr/>
      <dgm:t>
        <a:bodyPr/>
        <a:lstStyle/>
        <a:p>
          <a:r>
            <a:rPr lang="en-US" dirty="0"/>
            <a:t>Career Development</a:t>
          </a:r>
        </a:p>
      </dgm:t>
    </dgm:pt>
    <dgm:pt modelId="{302A4085-430D-49A3-9C8E-3F453A48C2DF}" type="parTrans" cxnId="{E2306035-AE0B-4CD8-8357-E09ED3DBE068}">
      <dgm:prSet/>
      <dgm:spPr/>
      <dgm:t>
        <a:bodyPr/>
        <a:lstStyle/>
        <a:p>
          <a:endParaRPr lang="en-US"/>
        </a:p>
      </dgm:t>
    </dgm:pt>
    <dgm:pt modelId="{C2BA8E50-D9AD-4149-82E2-9BCD4A695477}" type="sibTrans" cxnId="{E2306035-AE0B-4CD8-8357-E09ED3DBE068}">
      <dgm:prSet/>
      <dgm:spPr/>
      <dgm:t>
        <a:bodyPr/>
        <a:lstStyle/>
        <a:p>
          <a:endParaRPr lang="en-US"/>
        </a:p>
      </dgm:t>
    </dgm:pt>
    <dgm:pt modelId="{825D5BAB-FE3F-40CA-B725-0EA7F6DFE682}">
      <dgm:prSet phldrT="[Text]"/>
      <dgm:spPr/>
      <dgm:t>
        <a:bodyPr/>
        <a:lstStyle/>
        <a:p>
          <a:r>
            <a:rPr lang="en-US" dirty="0"/>
            <a:t>Interview </a:t>
          </a:r>
          <a:r>
            <a:rPr lang="en-US" dirty="0" smtClean="0"/>
            <a:t>preparation</a:t>
          </a:r>
          <a:endParaRPr lang="en-US" dirty="0"/>
        </a:p>
      </dgm:t>
    </dgm:pt>
    <dgm:pt modelId="{34858CA6-F81D-4B9C-8082-98D66826AFDE}" type="parTrans" cxnId="{61CDCE75-41F5-41BD-809C-EB48A6D0FF0F}">
      <dgm:prSet/>
      <dgm:spPr/>
      <dgm:t>
        <a:bodyPr/>
        <a:lstStyle/>
        <a:p>
          <a:endParaRPr lang="en-US"/>
        </a:p>
      </dgm:t>
    </dgm:pt>
    <dgm:pt modelId="{EB038A1C-E760-4034-A4EE-650435E5F506}" type="sibTrans" cxnId="{61CDCE75-41F5-41BD-809C-EB48A6D0FF0F}">
      <dgm:prSet/>
      <dgm:spPr/>
      <dgm:t>
        <a:bodyPr/>
        <a:lstStyle/>
        <a:p>
          <a:endParaRPr lang="en-US"/>
        </a:p>
      </dgm:t>
    </dgm:pt>
    <dgm:pt modelId="{C9E21815-8507-4C20-B3B5-246B9D9D899F}">
      <dgm:prSet phldrT="[Text]"/>
      <dgm:spPr/>
      <dgm:t>
        <a:bodyPr/>
        <a:lstStyle/>
        <a:p>
          <a:r>
            <a:rPr lang="en-US"/>
            <a:t>Establishing meaning</a:t>
          </a:r>
        </a:p>
      </dgm:t>
    </dgm:pt>
    <dgm:pt modelId="{6B80DEC9-8227-474B-AABE-412DBB53D1E0}" type="parTrans" cxnId="{E1524057-E09D-4EC5-A7A5-9132E3B56ADC}">
      <dgm:prSet/>
      <dgm:spPr/>
      <dgm:t>
        <a:bodyPr/>
        <a:lstStyle/>
        <a:p>
          <a:endParaRPr lang="en-US"/>
        </a:p>
      </dgm:t>
    </dgm:pt>
    <dgm:pt modelId="{FB10AF0D-C54D-4E4F-8614-DBFA9BA6D0DB}" type="sibTrans" cxnId="{E1524057-E09D-4EC5-A7A5-9132E3B56ADC}">
      <dgm:prSet/>
      <dgm:spPr/>
      <dgm:t>
        <a:bodyPr/>
        <a:lstStyle/>
        <a:p>
          <a:endParaRPr lang="en-US"/>
        </a:p>
      </dgm:t>
    </dgm:pt>
    <dgm:pt modelId="{72782A19-957F-4E2E-B611-07DBB79AE876}">
      <dgm:prSet phldrT="[Text]"/>
      <dgm:spPr/>
      <dgm:t>
        <a:bodyPr/>
        <a:lstStyle/>
        <a:p>
          <a:r>
            <a:rPr lang="en-US" dirty="0" smtClean="0"/>
            <a:t>Acknowledging </a:t>
          </a:r>
          <a:r>
            <a:rPr lang="en-US" dirty="0"/>
            <a:t>challenges</a:t>
          </a:r>
        </a:p>
      </dgm:t>
    </dgm:pt>
    <dgm:pt modelId="{893E8C15-FB7C-4047-A179-9F1E38485689}" type="parTrans" cxnId="{006FAA2F-71E2-4BB4-88C5-778E3A1FB7B4}">
      <dgm:prSet/>
      <dgm:spPr/>
      <dgm:t>
        <a:bodyPr/>
        <a:lstStyle/>
        <a:p>
          <a:endParaRPr lang="en-US"/>
        </a:p>
      </dgm:t>
    </dgm:pt>
    <dgm:pt modelId="{6960515E-28D3-43EC-B68A-C87E2C6DEB61}" type="sibTrans" cxnId="{006FAA2F-71E2-4BB4-88C5-778E3A1FB7B4}">
      <dgm:prSet/>
      <dgm:spPr/>
      <dgm:t>
        <a:bodyPr/>
        <a:lstStyle/>
        <a:p>
          <a:endParaRPr lang="en-US"/>
        </a:p>
      </dgm:t>
    </dgm:pt>
    <dgm:pt modelId="{D8B176D2-51F3-481F-85F7-D57DD1E5C31F}">
      <dgm:prSet phldrT="[Text]"/>
      <dgm:spPr/>
      <dgm:t>
        <a:bodyPr/>
        <a:lstStyle/>
        <a:p>
          <a:r>
            <a:rPr lang="en-US"/>
            <a:t>Normalizing the process</a:t>
          </a:r>
        </a:p>
      </dgm:t>
    </dgm:pt>
    <dgm:pt modelId="{29ED8EF9-506E-44B7-9A6D-CAADA5BDA837}" type="parTrans" cxnId="{EA239EBD-6B62-45C7-9DA7-903E2BF6CB63}">
      <dgm:prSet/>
      <dgm:spPr/>
      <dgm:t>
        <a:bodyPr/>
        <a:lstStyle/>
        <a:p>
          <a:endParaRPr lang="en-US"/>
        </a:p>
      </dgm:t>
    </dgm:pt>
    <dgm:pt modelId="{7831432E-B8B6-4806-940F-1173D0CDA6F9}" type="sibTrans" cxnId="{EA239EBD-6B62-45C7-9DA7-903E2BF6CB63}">
      <dgm:prSet/>
      <dgm:spPr/>
      <dgm:t>
        <a:bodyPr/>
        <a:lstStyle/>
        <a:p>
          <a:endParaRPr lang="en-US"/>
        </a:p>
      </dgm:t>
    </dgm:pt>
    <dgm:pt modelId="{F6B55518-DE92-4548-9ECD-D0515B46BE68}">
      <dgm:prSet phldrT="[Text]"/>
      <dgm:spPr/>
      <dgm:t>
        <a:bodyPr/>
        <a:lstStyle/>
        <a:p>
          <a:r>
            <a:rPr lang="en-US"/>
            <a:t>Creating a plan</a:t>
          </a:r>
        </a:p>
      </dgm:t>
    </dgm:pt>
    <dgm:pt modelId="{36517E3A-34A5-4235-8AC3-1CA46A26E082}" type="parTrans" cxnId="{676A1A6C-7D32-4670-9311-60DEE23A527A}">
      <dgm:prSet/>
      <dgm:spPr/>
      <dgm:t>
        <a:bodyPr/>
        <a:lstStyle/>
        <a:p>
          <a:endParaRPr lang="en-US"/>
        </a:p>
      </dgm:t>
    </dgm:pt>
    <dgm:pt modelId="{155DD477-D794-4B8F-9484-BD35AFEFF814}" type="sibTrans" cxnId="{676A1A6C-7D32-4670-9311-60DEE23A527A}">
      <dgm:prSet/>
      <dgm:spPr/>
      <dgm:t>
        <a:bodyPr/>
        <a:lstStyle/>
        <a:p>
          <a:endParaRPr lang="en-US"/>
        </a:p>
      </dgm:t>
    </dgm:pt>
    <dgm:pt modelId="{7DF2B466-465B-46D1-98CC-36818397D97A}">
      <dgm:prSet phldrT="[Text]"/>
      <dgm:spPr/>
      <dgm:t>
        <a:bodyPr/>
        <a:lstStyle/>
        <a:p>
          <a:r>
            <a:rPr lang="en-US"/>
            <a:t>How can I get credentials?</a:t>
          </a:r>
        </a:p>
      </dgm:t>
    </dgm:pt>
    <dgm:pt modelId="{4383C4DD-A178-4F2A-A090-5A6E87099262}" type="parTrans" cxnId="{AB551652-E575-487C-8F4D-EAE1A37FD0B6}">
      <dgm:prSet/>
      <dgm:spPr/>
      <dgm:t>
        <a:bodyPr/>
        <a:lstStyle/>
        <a:p>
          <a:endParaRPr lang="en-US"/>
        </a:p>
      </dgm:t>
    </dgm:pt>
    <dgm:pt modelId="{66BBF347-779D-46D2-AC16-450744442A70}" type="sibTrans" cxnId="{AB551652-E575-487C-8F4D-EAE1A37FD0B6}">
      <dgm:prSet/>
      <dgm:spPr/>
      <dgm:t>
        <a:bodyPr/>
        <a:lstStyle/>
        <a:p>
          <a:endParaRPr lang="en-US"/>
        </a:p>
      </dgm:t>
    </dgm:pt>
    <dgm:pt modelId="{9DE2BC51-816D-4A75-A1B4-FEA2D4590087}">
      <dgm:prSet phldrT="[Text]"/>
      <dgm:spPr/>
      <dgm:t>
        <a:bodyPr/>
        <a:lstStyle/>
        <a:p>
          <a:r>
            <a:rPr lang="en-US" dirty="0"/>
            <a:t>Will I </a:t>
          </a:r>
          <a:r>
            <a:rPr lang="en-US" dirty="0" smtClean="0"/>
            <a:t>enjoy my job?</a:t>
          </a:r>
          <a:endParaRPr lang="en-US" dirty="0"/>
        </a:p>
      </dgm:t>
    </dgm:pt>
    <dgm:pt modelId="{4079B8CE-2982-4BB6-96C2-E53321610399}" type="parTrans" cxnId="{8777697A-034D-44C6-80D9-0F556A5AB53D}">
      <dgm:prSet/>
      <dgm:spPr/>
      <dgm:t>
        <a:bodyPr/>
        <a:lstStyle/>
        <a:p>
          <a:endParaRPr lang="en-US"/>
        </a:p>
      </dgm:t>
    </dgm:pt>
    <dgm:pt modelId="{5CBFC64C-E58F-46E7-BC12-2E65F78D5D0F}" type="sibTrans" cxnId="{8777697A-034D-44C6-80D9-0F556A5AB53D}">
      <dgm:prSet/>
      <dgm:spPr/>
      <dgm:t>
        <a:bodyPr/>
        <a:lstStyle/>
        <a:p>
          <a:endParaRPr lang="en-US"/>
        </a:p>
      </dgm:t>
    </dgm:pt>
    <dgm:pt modelId="{EC5997F7-D59E-4109-912A-F554C5C0EB29}" type="pres">
      <dgm:prSet presAssocID="{618753C7-8AD5-4D13-B5E6-93908F7BAAAF}" presName="Name0" presStyleCnt="0">
        <dgm:presLayoutVars>
          <dgm:dir/>
          <dgm:animOne val="branch"/>
          <dgm:animLvl val="lvl"/>
        </dgm:presLayoutVars>
      </dgm:prSet>
      <dgm:spPr/>
      <dgm:t>
        <a:bodyPr/>
        <a:lstStyle/>
        <a:p>
          <a:endParaRPr lang="en-US"/>
        </a:p>
      </dgm:t>
    </dgm:pt>
    <dgm:pt modelId="{9347B1A8-B6AC-45E8-9025-135CE1F86C6F}" type="pres">
      <dgm:prSet presAssocID="{EAAA129B-18A1-4E93-B650-514818252801}" presName="chaos" presStyleCnt="0"/>
      <dgm:spPr/>
    </dgm:pt>
    <dgm:pt modelId="{495B36C5-5581-4BCF-822B-420E93A9BDCC}" type="pres">
      <dgm:prSet presAssocID="{EAAA129B-18A1-4E93-B650-514818252801}" presName="parTx1" presStyleLbl="revTx" presStyleIdx="0" presStyleCnt="5"/>
      <dgm:spPr/>
      <dgm:t>
        <a:bodyPr/>
        <a:lstStyle/>
        <a:p>
          <a:endParaRPr lang="en-US"/>
        </a:p>
      </dgm:t>
    </dgm:pt>
    <dgm:pt modelId="{5C4FD5DB-6C0B-4F25-9C04-19231A68B542}" type="pres">
      <dgm:prSet presAssocID="{EAAA129B-18A1-4E93-B650-514818252801}" presName="desTx1" presStyleLbl="revTx" presStyleIdx="1" presStyleCnt="5">
        <dgm:presLayoutVars>
          <dgm:bulletEnabled val="1"/>
        </dgm:presLayoutVars>
      </dgm:prSet>
      <dgm:spPr/>
      <dgm:t>
        <a:bodyPr/>
        <a:lstStyle/>
        <a:p>
          <a:endParaRPr lang="en-US"/>
        </a:p>
      </dgm:t>
    </dgm:pt>
    <dgm:pt modelId="{64882383-DDD0-4090-AED5-663B89E9CA3C}" type="pres">
      <dgm:prSet presAssocID="{EAAA129B-18A1-4E93-B650-514818252801}" presName="c1" presStyleLbl="node1" presStyleIdx="0" presStyleCnt="19"/>
      <dgm:spPr/>
    </dgm:pt>
    <dgm:pt modelId="{418F04F7-08A8-4683-8A19-E436A8132016}" type="pres">
      <dgm:prSet presAssocID="{EAAA129B-18A1-4E93-B650-514818252801}" presName="c2" presStyleLbl="node1" presStyleIdx="1" presStyleCnt="19"/>
      <dgm:spPr/>
    </dgm:pt>
    <dgm:pt modelId="{DE02450A-8D26-4D67-AC53-D96F7FCA79BA}" type="pres">
      <dgm:prSet presAssocID="{EAAA129B-18A1-4E93-B650-514818252801}" presName="c3" presStyleLbl="node1" presStyleIdx="2" presStyleCnt="19"/>
      <dgm:spPr/>
      <dgm:t>
        <a:bodyPr/>
        <a:lstStyle/>
        <a:p>
          <a:endParaRPr lang="en-US"/>
        </a:p>
      </dgm:t>
    </dgm:pt>
    <dgm:pt modelId="{69346455-D5BA-4D5F-8F65-AD16B3526ACF}" type="pres">
      <dgm:prSet presAssocID="{EAAA129B-18A1-4E93-B650-514818252801}" presName="c4" presStyleLbl="node1" presStyleIdx="3" presStyleCnt="19"/>
      <dgm:spPr/>
    </dgm:pt>
    <dgm:pt modelId="{0D5BBDF4-2524-4338-8A3E-3C3B32100394}" type="pres">
      <dgm:prSet presAssocID="{EAAA129B-18A1-4E93-B650-514818252801}" presName="c5" presStyleLbl="node1" presStyleIdx="4" presStyleCnt="19"/>
      <dgm:spPr/>
    </dgm:pt>
    <dgm:pt modelId="{C3F9A05E-C87F-481F-AAA5-4769F49A1473}" type="pres">
      <dgm:prSet presAssocID="{EAAA129B-18A1-4E93-B650-514818252801}" presName="c6" presStyleLbl="node1" presStyleIdx="5" presStyleCnt="19"/>
      <dgm:spPr/>
    </dgm:pt>
    <dgm:pt modelId="{C8996DE5-381B-4B13-9D2B-933412984094}" type="pres">
      <dgm:prSet presAssocID="{EAAA129B-18A1-4E93-B650-514818252801}" presName="c7" presStyleLbl="node1" presStyleIdx="6" presStyleCnt="19"/>
      <dgm:spPr/>
    </dgm:pt>
    <dgm:pt modelId="{65B5E817-6FF3-4122-AC65-5B2A8418D65C}" type="pres">
      <dgm:prSet presAssocID="{EAAA129B-18A1-4E93-B650-514818252801}" presName="c8" presStyleLbl="node1" presStyleIdx="7" presStyleCnt="19"/>
      <dgm:spPr/>
    </dgm:pt>
    <dgm:pt modelId="{915BA2ED-5F40-4F4E-857A-928124F455BF}" type="pres">
      <dgm:prSet presAssocID="{EAAA129B-18A1-4E93-B650-514818252801}" presName="c9" presStyleLbl="node1" presStyleIdx="8" presStyleCnt="19"/>
      <dgm:spPr/>
    </dgm:pt>
    <dgm:pt modelId="{6457E407-CA89-4B73-AE46-638BD68CAFBE}" type="pres">
      <dgm:prSet presAssocID="{EAAA129B-18A1-4E93-B650-514818252801}" presName="c10" presStyleLbl="node1" presStyleIdx="9" presStyleCnt="19"/>
      <dgm:spPr/>
    </dgm:pt>
    <dgm:pt modelId="{60743F1C-A50B-4087-9D9A-F2CDE8D095FD}" type="pres">
      <dgm:prSet presAssocID="{EAAA129B-18A1-4E93-B650-514818252801}" presName="c11" presStyleLbl="node1" presStyleIdx="10" presStyleCnt="19"/>
      <dgm:spPr/>
    </dgm:pt>
    <dgm:pt modelId="{D95AFB8F-05F0-4BC9-A038-845AC89C54CA}" type="pres">
      <dgm:prSet presAssocID="{EAAA129B-18A1-4E93-B650-514818252801}" presName="c12" presStyleLbl="node1" presStyleIdx="11" presStyleCnt="19"/>
      <dgm:spPr/>
    </dgm:pt>
    <dgm:pt modelId="{BFD73B26-18DD-46DC-A136-995A1F02ABD8}" type="pres">
      <dgm:prSet presAssocID="{EAAA129B-18A1-4E93-B650-514818252801}" presName="c13" presStyleLbl="node1" presStyleIdx="12" presStyleCnt="19"/>
      <dgm:spPr/>
    </dgm:pt>
    <dgm:pt modelId="{E6B36B22-97C4-44B4-B952-8B9BBBB3AA70}" type="pres">
      <dgm:prSet presAssocID="{EAAA129B-18A1-4E93-B650-514818252801}" presName="c14" presStyleLbl="node1" presStyleIdx="13" presStyleCnt="19"/>
      <dgm:spPr/>
    </dgm:pt>
    <dgm:pt modelId="{C5B37692-589E-42D2-B365-8265FEA9C6C7}" type="pres">
      <dgm:prSet presAssocID="{EAAA129B-18A1-4E93-B650-514818252801}" presName="c15" presStyleLbl="node1" presStyleIdx="14" presStyleCnt="19"/>
      <dgm:spPr/>
    </dgm:pt>
    <dgm:pt modelId="{18B05E0E-A697-4C10-B734-F786943ADF6D}" type="pres">
      <dgm:prSet presAssocID="{EAAA129B-18A1-4E93-B650-514818252801}" presName="c16" presStyleLbl="node1" presStyleIdx="15" presStyleCnt="19"/>
      <dgm:spPr/>
    </dgm:pt>
    <dgm:pt modelId="{EB7D35B8-B033-4C24-9088-C48ACB703986}" type="pres">
      <dgm:prSet presAssocID="{EAAA129B-18A1-4E93-B650-514818252801}" presName="c17" presStyleLbl="node1" presStyleIdx="16" presStyleCnt="19"/>
      <dgm:spPr/>
    </dgm:pt>
    <dgm:pt modelId="{6375166E-FAA3-40F0-939F-182D6C0204E4}" type="pres">
      <dgm:prSet presAssocID="{EAAA129B-18A1-4E93-B650-514818252801}" presName="c18" presStyleLbl="node1" presStyleIdx="17" presStyleCnt="19"/>
      <dgm:spPr/>
    </dgm:pt>
    <dgm:pt modelId="{DCC9CE8F-07B3-456D-A973-6EBFBB2AF400}" type="pres">
      <dgm:prSet presAssocID="{92609D8A-B452-425E-89C5-F4A6A4B16338}" presName="chevronComposite1" presStyleCnt="0"/>
      <dgm:spPr/>
    </dgm:pt>
    <dgm:pt modelId="{9F3F5A13-4330-41A8-A743-868140AB4EA5}" type="pres">
      <dgm:prSet presAssocID="{92609D8A-B452-425E-89C5-F4A6A4B16338}" presName="chevron1" presStyleLbl="sibTrans2D1" presStyleIdx="0" presStyleCnt="2"/>
      <dgm:spPr/>
    </dgm:pt>
    <dgm:pt modelId="{7293CAC3-D889-4ECA-B6AB-7E78E82C4EA9}" type="pres">
      <dgm:prSet presAssocID="{92609D8A-B452-425E-89C5-F4A6A4B16338}" presName="spChevron1" presStyleCnt="0"/>
      <dgm:spPr/>
    </dgm:pt>
    <dgm:pt modelId="{E7BB224F-C25E-4555-A43D-495D0A160D4C}" type="pres">
      <dgm:prSet presAssocID="{E3A6D0F8-B10D-457D-955D-EDE8CC95BF07}" presName="middle" presStyleCnt="0"/>
      <dgm:spPr/>
    </dgm:pt>
    <dgm:pt modelId="{5D300E8A-9D77-4614-A657-FCC3398FFAEE}" type="pres">
      <dgm:prSet presAssocID="{E3A6D0F8-B10D-457D-955D-EDE8CC95BF07}" presName="parTxMid" presStyleLbl="revTx" presStyleIdx="2" presStyleCnt="5"/>
      <dgm:spPr/>
      <dgm:t>
        <a:bodyPr/>
        <a:lstStyle/>
        <a:p>
          <a:endParaRPr lang="en-US"/>
        </a:p>
      </dgm:t>
    </dgm:pt>
    <dgm:pt modelId="{5FDC1155-0F9E-45C5-98F6-D7C878D63A4A}" type="pres">
      <dgm:prSet presAssocID="{E3A6D0F8-B10D-457D-955D-EDE8CC95BF07}" presName="desTxMid" presStyleLbl="revTx" presStyleIdx="3" presStyleCnt="5">
        <dgm:presLayoutVars>
          <dgm:bulletEnabled val="1"/>
        </dgm:presLayoutVars>
      </dgm:prSet>
      <dgm:spPr/>
      <dgm:t>
        <a:bodyPr/>
        <a:lstStyle/>
        <a:p>
          <a:endParaRPr lang="en-US"/>
        </a:p>
      </dgm:t>
    </dgm:pt>
    <dgm:pt modelId="{E5F37FCF-7E2D-419B-8B24-3FE87242AF0A}" type="pres">
      <dgm:prSet presAssocID="{E3A6D0F8-B10D-457D-955D-EDE8CC95BF07}" presName="spMid" presStyleCnt="0"/>
      <dgm:spPr/>
    </dgm:pt>
    <dgm:pt modelId="{A876E9B5-D92F-4039-980D-9451030068C4}" type="pres">
      <dgm:prSet presAssocID="{C2BA8E50-D9AD-4149-82E2-9BCD4A695477}" presName="chevronComposite1" presStyleCnt="0"/>
      <dgm:spPr/>
    </dgm:pt>
    <dgm:pt modelId="{C91EEC72-AD2E-4B5A-9F16-B870C5E48A1A}" type="pres">
      <dgm:prSet presAssocID="{C2BA8E50-D9AD-4149-82E2-9BCD4A695477}" presName="chevron1" presStyleLbl="sibTrans2D1" presStyleIdx="1" presStyleCnt="2"/>
      <dgm:spPr/>
    </dgm:pt>
    <dgm:pt modelId="{B03D5B9F-A798-4F0F-B670-B7985A40629F}" type="pres">
      <dgm:prSet presAssocID="{C2BA8E50-D9AD-4149-82E2-9BCD4A695477}" presName="spChevron1" presStyleCnt="0"/>
      <dgm:spPr/>
    </dgm:pt>
    <dgm:pt modelId="{887EE4A7-34B2-4619-A13D-78B6B54C521C}" type="pres">
      <dgm:prSet presAssocID="{FA50454B-E189-44D5-AAEE-BCF86E6E06E3}" presName="last" presStyleCnt="0"/>
      <dgm:spPr/>
    </dgm:pt>
    <dgm:pt modelId="{42E43EAE-17C6-468A-9331-4B8450F0066E}" type="pres">
      <dgm:prSet presAssocID="{FA50454B-E189-44D5-AAEE-BCF86E6E06E3}" presName="circleTx" presStyleLbl="node1" presStyleIdx="18" presStyleCnt="19"/>
      <dgm:spPr/>
      <dgm:t>
        <a:bodyPr/>
        <a:lstStyle/>
        <a:p>
          <a:endParaRPr lang="en-US"/>
        </a:p>
      </dgm:t>
    </dgm:pt>
    <dgm:pt modelId="{898B3FDD-B8F5-4A32-AB38-4AB8430B5537}" type="pres">
      <dgm:prSet presAssocID="{FA50454B-E189-44D5-AAEE-BCF86E6E06E3}" presName="desTxN" presStyleLbl="revTx" presStyleIdx="4" presStyleCnt="5">
        <dgm:presLayoutVars>
          <dgm:bulletEnabled val="1"/>
        </dgm:presLayoutVars>
      </dgm:prSet>
      <dgm:spPr/>
      <dgm:t>
        <a:bodyPr/>
        <a:lstStyle/>
        <a:p>
          <a:endParaRPr lang="en-US"/>
        </a:p>
      </dgm:t>
    </dgm:pt>
    <dgm:pt modelId="{9804D875-3B16-4434-8CC9-6C8A6F32202B}" type="pres">
      <dgm:prSet presAssocID="{FA50454B-E189-44D5-AAEE-BCF86E6E06E3}" presName="spN" presStyleCnt="0"/>
      <dgm:spPr/>
    </dgm:pt>
  </dgm:ptLst>
  <dgm:cxnLst>
    <dgm:cxn modelId="{EA239EBD-6B62-45C7-9DA7-903E2BF6CB63}" srcId="{E3A6D0F8-B10D-457D-955D-EDE8CC95BF07}" destId="{D8B176D2-51F3-481F-85F7-D57DD1E5C31F}" srcOrd="2" destOrd="0" parTransId="{29ED8EF9-506E-44B7-9A6D-CAADA5BDA837}" sibTransId="{7831432E-B8B6-4806-940F-1173D0CDA6F9}"/>
    <dgm:cxn modelId="{AB551652-E575-487C-8F4D-EAE1A37FD0B6}" srcId="{EAAA129B-18A1-4E93-B650-514818252801}" destId="{7DF2B466-465B-46D1-98CC-36818397D97A}" srcOrd="3" destOrd="0" parTransId="{4383C4DD-A178-4F2A-A090-5A6E87099262}" sibTransId="{66BBF347-779D-46D2-AC16-450744442A70}"/>
    <dgm:cxn modelId="{3E659A6E-04C0-4B2F-8E41-C14CA6CFBF8B}" srcId="{FA50454B-E189-44D5-AAEE-BCF86E6E06E3}" destId="{B3D72124-64C3-49B4-BE88-975D8CE0A1C1}" srcOrd="0" destOrd="0" parTransId="{8A085AC7-FADF-431C-B390-B4E919E25581}" sibTransId="{BCEBDC16-DB27-442F-BBD1-24DC207A52AA}"/>
    <dgm:cxn modelId="{6866C52C-D138-462E-956A-A75491217464}" type="presOf" srcId="{C9E21815-8507-4C20-B3B5-246B9D9D899F}" destId="{5FDC1155-0F9E-45C5-98F6-D7C878D63A4A}" srcOrd="0" destOrd="0" presId="urn:microsoft.com/office/officeart/2009/3/layout/RandomtoResultProcess"/>
    <dgm:cxn modelId="{676A1A6C-7D32-4670-9311-60DEE23A527A}" srcId="{E3A6D0F8-B10D-457D-955D-EDE8CC95BF07}" destId="{F6B55518-DE92-4548-9ECD-D0515B46BE68}" srcOrd="3" destOrd="0" parTransId="{36517E3A-34A5-4235-8AC3-1CA46A26E082}" sibTransId="{155DD477-D794-4B8F-9484-BD35AFEFF814}"/>
    <dgm:cxn modelId="{2B28673B-625B-4DFD-AED4-362D73072905}" type="presOf" srcId="{FA50454B-E189-44D5-AAEE-BCF86E6E06E3}" destId="{42E43EAE-17C6-468A-9331-4B8450F0066E}" srcOrd="0" destOrd="0" presId="urn:microsoft.com/office/officeart/2009/3/layout/RandomtoResultProcess"/>
    <dgm:cxn modelId="{006FAA2F-71E2-4BB4-88C5-778E3A1FB7B4}" srcId="{E3A6D0F8-B10D-457D-955D-EDE8CC95BF07}" destId="{72782A19-957F-4E2E-B611-07DBB79AE876}" srcOrd="1" destOrd="0" parTransId="{893E8C15-FB7C-4047-A179-9F1E38485689}" sibTransId="{6960515E-28D3-43EC-B68A-C87E2C6DEB61}"/>
    <dgm:cxn modelId="{BB86485A-A46A-41E2-AF03-E0B322C37EF5}" type="presOf" srcId="{2725CF1D-D6BC-41EC-B8B8-D6528FE01379}" destId="{5C4FD5DB-6C0B-4F25-9C04-19231A68B542}" srcOrd="0" destOrd="2" presId="urn:microsoft.com/office/officeart/2009/3/layout/RandomtoResultProcess"/>
    <dgm:cxn modelId="{F4F9DA82-C11E-411C-B3B9-F43F57242BA7}" srcId="{EAAA129B-18A1-4E93-B650-514818252801}" destId="{E79425B9-B448-476D-809B-CDE09119FBBD}" srcOrd="0" destOrd="0" parTransId="{A825D714-8B5C-4D7C-821B-DA02B837F672}" sibTransId="{A17F08DF-CD14-4E04-871C-2E9E1146DDD5}"/>
    <dgm:cxn modelId="{CC073BB6-4550-4693-95E3-7893A252104C}" srcId="{FA50454B-E189-44D5-AAEE-BCF86E6E06E3}" destId="{A16C6250-74DF-4FBD-93C9-9E62B63C66BB}" srcOrd="1" destOrd="0" parTransId="{38C35BD0-717D-4CD5-BA78-FCFBC196997E}" sibTransId="{7F26F54A-9172-4CC5-A13B-82421E7AA194}"/>
    <dgm:cxn modelId="{10518E3D-30E4-4D4C-817D-BB2FEA116132}" type="presOf" srcId="{618753C7-8AD5-4D13-B5E6-93908F7BAAAF}" destId="{EC5997F7-D59E-4109-912A-F554C5C0EB29}" srcOrd="0" destOrd="0" presId="urn:microsoft.com/office/officeart/2009/3/layout/RandomtoResultProcess"/>
    <dgm:cxn modelId="{578A0BE4-7DEF-4A5C-B47B-99E15E6DCD89}" srcId="{FA50454B-E189-44D5-AAEE-BCF86E6E06E3}" destId="{EB2C5C5E-5DC1-4D43-9A82-3A7DD146DE02}" srcOrd="2" destOrd="0" parTransId="{607A1F31-51D3-46C8-9950-C625684DF036}" sibTransId="{6ADB9F91-2FD3-4624-BBA1-27F40CFE376E}"/>
    <dgm:cxn modelId="{E1524057-E09D-4EC5-A7A5-9132E3B56ADC}" srcId="{E3A6D0F8-B10D-457D-955D-EDE8CC95BF07}" destId="{C9E21815-8507-4C20-B3B5-246B9D9D899F}" srcOrd="0" destOrd="0" parTransId="{6B80DEC9-8227-474B-AABE-412DBB53D1E0}" sibTransId="{FB10AF0D-C54D-4E4F-8614-DBFA9BA6D0DB}"/>
    <dgm:cxn modelId="{9661A478-63AB-4C08-97CC-EDD72A35D669}" srcId="{618753C7-8AD5-4D13-B5E6-93908F7BAAAF}" destId="{EAAA129B-18A1-4E93-B650-514818252801}" srcOrd="0" destOrd="0" parTransId="{236184B6-595E-4910-BE82-E1210AFD3881}" sibTransId="{92609D8A-B452-425E-89C5-F4A6A4B16338}"/>
    <dgm:cxn modelId="{22598F01-3801-403E-9092-FD2DD4265130}" type="presOf" srcId="{E3A6D0F8-B10D-457D-955D-EDE8CC95BF07}" destId="{5D300E8A-9D77-4614-A657-FCC3398FFAEE}" srcOrd="0" destOrd="0" presId="urn:microsoft.com/office/officeart/2009/3/layout/RandomtoResultProcess"/>
    <dgm:cxn modelId="{E2306035-AE0B-4CD8-8357-E09ED3DBE068}" srcId="{618753C7-8AD5-4D13-B5E6-93908F7BAAAF}" destId="{E3A6D0F8-B10D-457D-955D-EDE8CC95BF07}" srcOrd="1" destOrd="0" parTransId="{302A4085-430D-49A3-9C8E-3F453A48C2DF}" sibTransId="{C2BA8E50-D9AD-4149-82E2-9BCD4A695477}"/>
    <dgm:cxn modelId="{61CDCE75-41F5-41BD-809C-EB48A6D0FF0F}" srcId="{FA50454B-E189-44D5-AAEE-BCF86E6E06E3}" destId="{825D5BAB-FE3F-40CA-B725-0EA7F6DFE682}" srcOrd="3" destOrd="0" parTransId="{34858CA6-F81D-4B9C-8082-98D66826AFDE}" sibTransId="{EB038A1C-E760-4034-A4EE-650435E5F506}"/>
    <dgm:cxn modelId="{243DEE41-0E8C-4627-B41B-32E00C421852}" type="presOf" srcId="{EAAA129B-18A1-4E93-B650-514818252801}" destId="{495B36C5-5581-4BCF-822B-420E93A9BDCC}" srcOrd="0" destOrd="0" presId="urn:microsoft.com/office/officeart/2009/3/layout/RandomtoResultProcess"/>
    <dgm:cxn modelId="{75760EAA-E015-4194-BFBB-72F698E02E01}" type="presOf" srcId="{825D5BAB-FE3F-40CA-B725-0EA7F6DFE682}" destId="{898B3FDD-B8F5-4A32-AB38-4AB8430B5537}" srcOrd="0" destOrd="3" presId="urn:microsoft.com/office/officeart/2009/3/layout/RandomtoResultProcess"/>
    <dgm:cxn modelId="{BF729BBD-0E84-4644-AAD2-9664B90743EF}" type="presOf" srcId="{72782A19-957F-4E2E-B611-07DBB79AE876}" destId="{5FDC1155-0F9E-45C5-98F6-D7C878D63A4A}" srcOrd="0" destOrd="1" presId="urn:microsoft.com/office/officeart/2009/3/layout/RandomtoResultProcess"/>
    <dgm:cxn modelId="{9DFC4C4D-255C-4B53-BFD6-9101480C1EA4}" type="presOf" srcId="{D8B176D2-51F3-481F-85F7-D57DD1E5C31F}" destId="{5FDC1155-0F9E-45C5-98F6-D7C878D63A4A}" srcOrd="0" destOrd="2" presId="urn:microsoft.com/office/officeart/2009/3/layout/RandomtoResultProcess"/>
    <dgm:cxn modelId="{E48F8D72-D2DF-46CE-9E6A-D8CF444439DA}" type="presOf" srcId="{626F06A6-0D30-458D-B49B-F1CBA1BE9E0D}" destId="{5C4FD5DB-6C0B-4F25-9C04-19231A68B542}" srcOrd="0" destOrd="1" presId="urn:microsoft.com/office/officeart/2009/3/layout/RandomtoResultProcess"/>
    <dgm:cxn modelId="{2EB30C72-53F6-445D-9416-C58F7BCC8ACF}" type="presOf" srcId="{E79425B9-B448-476D-809B-CDE09119FBBD}" destId="{5C4FD5DB-6C0B-4F25-9C04-19231A68B542}" srcOrd="0" destOrd="0" presId="urn:microsoft.com/office/officeart/2009/3/layout/RandomtoResultProcess"/>
    <dgm:cxn modelId="{207D454B-C741-443B-946F-731A98861E64}" type="presOf" srcId="{B3D72124-64C3-49B4-BE88-975D8CE0A1C1}" destId="{898B3FDD-B8F5-4A32-AB38-4AB8430B5537}" srcOrd="0" destOrd="0" presId="urn:microsoft.com/office/officeart/2009/3/layout/RandomtoResultProcess"/>
    <dgm:cxn modelId="{59D25408-F919-4FB7-A271-1577609D9B21}" type="presOf" srcId="{A16C6250-74DF-4FBD-93C9-9E62B63C66BB}" destId="{898B3FDD-B8F5-4A32-AB38-4AB8430B5537}" srcOrd="0" destOrd="1" presId="urn:microsoft.com/office/officeart/2009/3/layout/RandomtoResultProcess"/>
    <dgm:cxn modelId="{8777697A-034D-44C6-80D9-0F556A5AB53D}" srcId="{EAAA129B-18A1-4E93-B650-514818252801}" destId="{9DE2BC51-816D-4A75-A1B4-FEA2D4590087}" srcOrd="4" destOrd="0" parTransId="{4079B8CE-2982-4BB6-96C2-E53321610399}" sibTransId="{5CBFC64C-E58F-46E7-BC12-2E65F78D5D0F}"/>
    <dgm:cxn modelId="{C318DD12-A9EF-4D51-869D-7B4753AA252B}" type="presOf" srcId="{9DE2BC51-816D-4A75-A1B4-FEA2D4590087}" destId="{5C4FD5DB-6C0B-4F25-9C04-19231A68B542}" srcOrd="0" destOrd="4" presId="urn:microsoft.com/office/officeart/2009/3/layout/RandomtoResultProcess"/>
    <dgm:cxn modelId="{7F4FDD2B-74F9-4861-9FD3-7C96FCC06E03}" srcId="{EAAA129B-18A1-4E93-B650-514818252801}" destId="{2725CF1D-D6BC-41EC-B8B8-D6528FE01379}" srcOrd="2" destOrd="0" parTransId="{FE967EF3-932A-40B2-BB22-2FEFA85E9A18}" sibTransId="{3DBFA172-67E3-4E24-91B2-8E619EC08CD8}"/>
    <dgm:cxn modelId="{37D09EE0-7C4A-49C9-875C-D4F3E01AA979}" type="presOf" srcId="{F6B55518-DE92-4548-9ECD-D0515B46BE68}" destId="{5FDC1155-0F9E-45C5-98F6-D7C878D63A4A}" srcOrd="0" destOrd="3" presId="urn:microsoft.com/office/officeart/2009/3/layout/RandomtoResultProcess"/>
    <dgm:cxn modelId="{F9E93AA5-A024-4583-A645-99DB0CAF32EC}" type="presOf" srcId="{EB2C5C5E-5DC1-4D43-9A82-3A7DD146DE02}" destId="{898B3FDD-B8F5-4A32-AB38-4AB8430B5537}" srcOrd="0" destOrd="2" presId="urn:microsoft.com/office/officeart/2009/3/layout/RandomtoResultProcess"/>
    <dgm:cxn modelId="{0BC268F8-FDE1-432C-8160-777C5F059CDB}" type="presOf" srcId="{7DF2B466-465B-46D1-98CC-36818397D97A}" destId="{5C4FD5DB-6C0B-4F25-9C04-19231A68B542}" srcOrd="0" destOrd="3" presId="urn:microsoft.com/office/officeart/2009/3/layout/RandomtoResultProcess"/>
    <dgm:cxn modelId="{C0B8C586-2905-492A-B6CF-AC36669F2A3C}" srcId="{618753C7-8AD5-4D13-B5E6-93908F7BAAAF}" destId="{FA50454B-E189-44D5-AAEE-BCF86E6E06E3}" srcOrd="2" destOrd="0" parTransId="{360B1593-E65A-40FA-8086-E7B85E075DE8}" sibTransId="{29AF66BE-C499-4B12-9BDA-6ECD29B48BC3}"/>
    <dgm:cxn modelId="{66E2B00C-0903-4FBE-838A-B20769748C46}" srcId="{EAAA129B-18A1-4E93-B650-514818252801}" destId="{626F06A6-0D30-458D-B49B-F1CBA1BE9E0D}" srcOrd="1" destOrd="0" parTransId="{1CFED00A-BADC-4840-A2B0-B2574940FAF1}" sibTransId="{F35B4497-5F87-4F5D-BA6A-F21CDA8B35FF}"/>
    <dgm:cxn modelId="{BA60B8FE-2D1F-419D-BACC-7D9355DE704C}" type="presParOf" srcId="{EC5997F7-D59E-4109-912A-F554C5C0EB29}" destId="{9347B1A8-B6AC-45E8-9025-135CE1F86C6F}" srcOrd="0" destOrd="0" presId="urn:microsoft.com/office/officeart/2009/3/layout/RandomtoResultProcess"/>
    <dgm:cxn modelId="{51E37CF6-0505-4CA1-8DD2-2CA3F035CE7C}" type="presParOf" srcId="{9347B1A8-B6AC-45E8-9025-135CE1F86C6F}" destId="{495B36C5-5581-4BCF-822B-420E93A9BDCC}" srcOrd="0" destOrd="0" presId="urn:microsoft.com/office/officeart/2009/3/layout/RandomtoResultProcess"/>
    <dgm:cxn modelId="{0C32686E-F69A-4F90-883D-12942C5CE472}" type="presParOf" srcId="{9347B1A8-B6AC-45E8-9025-135CE1F86C6F}" destId="{5C4FD5DB-6C0B-4F25-9C04-19231A68B542}" srcOrd="1" destOrd="0" presId="urn:microsoft.com/office/officeart/2009/3/layout/RandomtoResultProcess"/>
    <dgm:cxn modelId="{EB6AD223-BE40-4777-A890-9503A3E13EEE}" type="presParOf" srcId="{9347B1A8-B6AC-45E8-9025-135CE1F86C6F}" destId="{64882383-DDD0-4090-AED5-663B89E9CA3C}" srcOrd="2" destOrd="0" presId="urn:microsoft.com/office/officeart/2009/3/layout/RandomtoResultProcess"/>
    <dgm:cxn modelId="{9E24B225-8C37-494A-ACDE-FDEB276067A8}" type="presParOf" srcId="{9347B1A8-B6AC-45E8-9025-135CE1F86C6F}" destId="{418F04F7-08A8-4683-8A19-E436A8132016}" srcOrd="3" destOrd="0" presId="urn:microsoft.com/office/officeart/2009/3/layout/RandomtoResultProcess"/>
    <dgm:cxn modelId="{CA4D3B9C-E932-4D1D-9AFE-D5D270A8596E}" type="presParOf" srcId="{9347B1A8-B6AC-45E8-9025-135CE1F86C6F}" destId="{DE02450A-8D26-4D67-AC53-D96F7FCA79BA}" srcOrd="4" destOrd="0" presId="urn:microsoft.com/office/officeart/2009/3/layout/RandomtoResultProcess"/>
    <dgm:cxn modelId="{E4BF9415-B346-443D-8599-D21B4469B613}" type="presParOf" srcId="{9347B1A8-B6AC-45E8-9025-135CE1F86C6F}" destId="{69346455-D5BA-4D5F-8F65-AD16B3526ACF}" srcOrd="5" destOrd="0" presId="urn:microsoft.com/office/officeart/2009/3/layout/RandomtoResultProcess"/>
    <dgm:cxn modelId="{EA72A78D-AAAD-491B-930C-1897493C1E85}" type="presParOf" srcId="{9347B1A8-B6AC-45E8-9025-135CE1F86C6F}" destId="{0D5BBDF4-2524-4338-8A3E-3C3B32100394}" srcOrd="6" destOrd="0" presId="urn:microsoft.com/office/officeart/2009/3/layout/RandomtoResultProcess"/>
    <dgm:cxn modelId="{CC9386C6-C00C-489C-BFD8-4DBEE56F256D}" type="presParOf" srcId="{9347B1A8-B6AC-45E8-9025-135CE1F86C6F}" destId="{C3F9A05E-C87F-481F-AAA5-4769F49A1473}" srcOrd="7" destOrd="0" presId="urn:microsoft.com/office/officeart/2009/3/layout/RandomtoResultProcess"/>
    <dgm:cxn modelId="{90E6BC78-2297-42AE-A6E6-C13895D67FEE}" type="presParOf" srcId="{9347B1A8-B6AC-45E8-9025-135CE1F86C6F}" destId="{C8996DE5-381B-4B13-9D2B-933412984094}" srcOrd="8" destOrd="0" presId="urn:microsoft.com/office/officeart/2009/3/layout/RandomtoResultProcess"/>
    <dgm:cxn modelId="{B001A265-17E2-47B0-A34E-6723E1E1D9EE}" type="presParOf" srcId="{9347B1A8-B6AC-45E8-9025-135CE1F86C6F}" destId="{65B5E817-6FF3-4122-AC65-5B2A8418D65C}" srcOrd="9" destOrd="0" presId="urn:microsoft.com/office/officeart/2009/3/layout/RandomtoResultProcess"/>
    <dgm:cxn modelId="{3A0A9FDF-3586-4CF3-B41D-58CE7C74EFA8}" type="presParOf" srcId="{9347B1A8-B6AC-45E8-9025-135CE1F86C6F}" destId="{915BA2ED-5F40-4F4E-857A-928124F455BF}" srcOrd="10" destOrd="0" presId="urn:microsoft.com/office/officeart/2009/3/layout/RandomtoResultProcess"/>
    <dgm:cxn modelId="{109E51E7-AB73-4511-AE63-F5D5CA724294}" type="presParOf" srcId="{9347B1A8-B6AC-45E8-9025-135CE1F86C6F}" destId="{6457E407-CA89-4B73-AE46-638BD68CAFBE}" srcOrd="11" destOrd="0" presId="urn:microsoft.com/office/officeart/2009/3/layout/RandomtoResultProcess"/>
    <dgm:cxn modelId="{54037BDB-5AB6-49C8-A860-8056F2F94B69}" type="presParOf" srcId="{9347B1A8-B6AC-45E8-9025-135CE1F86C6F}" destId="{60743F1C-A50B-4087-9D9A-F2CDE8D095FD}" srcOrd="12" destOrd="0" presId="urn:microsoft.com/office/officeart/2009/3/layout/RandomtoResultProcess"/>
    <dgm:cxn modelId="{9D997766-E779-4589-9213-D15586F1BAFF}" type="presParOf" srcId="{9347B1A8-B6AC-45E8-9025-135CE1F86C6F}" destId="{D95AFB8F-05F0-4BC9-A038-845AC89C54CA}" srcOrd="13" destOrd="0" presId="urn:microsoft.com/office/officeart/2009/3/layout/RandomtoResultProcess"/>
    <dgm:cxn modelId="{296170B6-C4BE-44B4-A8F5-AEF1955DFEF3}" type="presParOf" srcId="{9347B1A8-B6AC-45E8-9025-135CE1F86C6F}" destId="{BFD73B26-18DD-46DC-A136-995A1F02ABD8}" srcOrd="14" destOrd="0" presId="urn:microsoft.com/office/officeart/2009/3/layout/RandomtoResultProcess"/>
    <dgm:cxn modelId="{A1DE0A08-7798-4BD5-9F4C-A81E6E2917D6}" type="presParOf" srcId="{9347B1A8-B6AC-45E8-9025-135CE1F86C6F}" destId="{E6B36B22-97C4-44B4-B952-8B9BBBB3AA70}" srcOrd="15" destOrd="0" presId="urn:microsoft.com/office/officeart/2009/3/layout/RandomtoResultProcess"/>
    <dgm:cxn modelId="{4267B70E-C8F4-4046-A359-E42DC6CE51BE}" type="presParOf" srcId="{9347B1A8-B6AC-45E8-9025-135CE1F86C6F}" destId="{C5B37692-589E-42D2-B365-8265FEA9C6C7}" srcOrd="16" destOrd="0" presId="urn:microsoft.com/office/officeart/2009/3/layout/RandomtoResultProcess"/>
    <dgm:cxn modelId="{82F53B82-F679-485C-9823-4EEF269DF871}" type="presParOf" srcId="{9347B1A8-B6AC-45E8-9025-135CE1F86C6F}" destId="{18B05E0E-A697-4C10-B734-F786943ADF6D}" srcOrd="17" destOrd="0" presId="urn:microsoft.com/office/officeart/2009/3/layout/RandomtoResultProcess"/>
    <dgm:cxn modelId="{D4C5DCBB-5A83-4889-8C02-1FF0CD07D3BC}" type="presParOf" srcId="{9347B1A8-B6AC-45E8-9025-135CE1F86C6F}" destId="{EB7D35B8-B033-4C24-9088-C48ACB703986}" srcOrd="18" destOrd="0" presId="urn:microsoft.com/office/officeart/2009/3/layout/RandomtoResultProcess"/>
    <dgm:cxn modelId="{D35EC934-2005-4F4D-8296-55E82F543B8B}" type="presParOf" srcId="{9347B1A8-B6AC-45E8-9025-135CE1F86C6F}" destId="{6375166E-FAA3-40F0-939F-182D6C0204E4}" srcOrd="19" destOrd="0" presId="urn:microsoft.com/office/officeart/2009/3/layout/RandomtoResultProcess"/>
    <dgm:cxn modelId="{971EECB3-48C5-4744-90AC-D47C2A988971}" type="presParOf" srcId="{EC5997F7-D59E-4109-912A-F554C5C0EB29}" destId="{DCC9CE8F-07B3-456D-A973-6EBFBB2AF400}" srcOrd="1" destOrd="0" presId="urn:microsoft.com/office/officeart/2009/3/layout/RandomtoResultProcess"/>
    <dgm:cxn modelId="{4B5D3E7C-FE65-4509-8FE4-91DF4622E9DE}" type="presParOf" srcId="{DCC9CE8F-07B3-456D-A973-6EBFBB2AF400}" destId="{9F3F5A13-4330-41A8-A743-868140AB4EA5}" srcOrd="0" destOrd="0" presId="urn:microsoft.com/office/officeart/2009/3/layout/RandomtoResultProcess"/>
    <dgm:cxn modelId="{D35E3C1E-6B1E-4840-9153-C782051D6523}" type="presParOf" srcId="{DCC9CE8F-07B3-456D-A973-6EBFBB2AF400}" destId="{7293CAC3-D889-4ECA-B6AB-7E78E82C4EA9}" srcOrd="1" destOrd="0" presId="urn:microsoft.com/office/officeart/2009/3/layout/RandomtoResultProcess"/>
    <dgm:cxn modelId="{4D53884C-087F-4739-8653-281445C57B6C}" type="presParOf" srcId="{EC5997F7-D59E-4109-912A-F554C5C0EB29}" destId="{E7BB224F-C25E-4555-A43D-495D0A160D4C}" srcOrd="2" destOrd="0" presId="urn:microsoft.com/office/officeart/2009/3/layout/RandomtoResultProcess"/>
    <dgm:cxn modelId="{AF3FC7BD-0A49-45E9-8C88-FF9C847F9501}" type="presParOf" srcId="{E7BB224F-C25E-4555-A43D-495D0A160D4C}" destId="{5D300E8A-9D77-4614-A657-FCC3398FFAEE}" srcOrd="0" destOrd="0" presId="urn:microsoft.com/office/officeart/2009/3/layout/RandomtoResultProcess"/>
    <dgm:cxn modelId="{43DF62D2-CBF5-4A56-9244-F6C42B132CAB}" type="presParOf" srcId="{E7BB224F-C25E-4555-A43D-495D0A160D4C}" destId="{5FDC1155-0F9E-45C5-98F6-D7C878D63A4A}" srcOrd="1" destOrd="0" presId="urn:microsoft.com/office/officeart/2009/3/layout/RandomtoResultProcess"/>
    <dgm:cxn modelId="{F4C6AE29-2A92-4AFB-AE47-460DCF433A26}" type="presParOf" srcId="{E7BB224F-C25E-4555-A43D-495D0A160D4C}" destId="{E5F37FCF-7E2D-419B-8B24-3FE87242AF0A}" srcOrd="2" destOrd="0" presId="urn:microsoft.com/office/officeart/2009/3/layout/RandomtoResultProcess"/>
    <dgm:cxn modelId="{3C10609A-4179-48FA-9A34-197AD676EC76}" type="presParOf" srcId="{EC5997F7-D59E-4109-912A-F554C5C0EB29}" destId="{A876E9B5-D92F-4039-980D-9451030068C4}" srcOrd="3" destOrd="0" presId="urn:microsoft.com/office/officeart/2009/3/layout/RandomtoResultProcess"/>
    <dgm:cxn modelId="{F130BDCB-0733-4CAC-8F8A-917AA47482B7}" type="presParOf" srcId="{A876E9B5-D92F-4039-980D-9451030068C4}" destId="{C91EEC72-AD2E-4B5A-9F16-B870C5E48A1A}" srcOrd="0" destOrd="0" presId="urn:microsoft.com/office/officeart/2009/3/layout/RandomtoResultProcess"/>
    <dgm:cxn modelId="{64AFAA1A-BB6F-4D13-BEBA-D817C9B77811}" type="presParOf" srcId="{A876E9B5-D92F-4039-980D-9451030068C4}" destId="{B03D5B9F-A798-4F0F-B670-B7985A40629F}" srcOrd="1" destOrd="0" presId="urn:microsoft.com/office/officeart/2009/3/layout/RandomtoResultProcess"/>
    <dgm:cxn modelId="{E5D8B951-4FAF-4382-836A-2E1D968AE45B}" type="presParOf" srcId="{EC5997F7-D59E-4109-912A-F554C5C0EB29}" destId="{887EE4A7-34B2-4619-A13D-78B6B54C521C}" srcOrd="4" destOrd="0" presId="urn:microsoft.com/office/officeart/2009/3/layout/RandomtoResultProcess"/>
    <dgm:cxn modelId="{26524AEA-0F4B-4958-B540-A65C68F6A933}" type="presParOf" srcId="{887EE4A7-34B2-4619-A13D-78B6B54C521C}" destId="{42E43EAE-17C6-468A-9331-4B8450F0066E}" srcOrd="0" destOrd="0" presId="urn:microsoft.com/office/officeart/2009/3/layout/RandomtoResultProcess"/>
    <dgm:cxn modelId="{FDE56A74-C6DB-429F-8E4E-8503C173E3E3}" type="presParOf" srcId="{887EE4A7-34B2-4619-A13D-78B6B54C521C}" destId="{898B3FDD-B8F5-4A32-AB38-4AB8430B5537}" srcOrd="1" destOrd="0" presId="urn:microsoft.com/office/officeart/2009/3/layout/RandomtoResultProcess"/>
    <dgm:cxn modelId="{E53BA7C6-7735-448C-BC0B-62D5191A008D}" type="presParOf" srcId="{887EE4A7-34B2-4619-A13D-78B6B54C521C}" destId="{9804D875-3B16-4434-8CC9-6C8A6F32202B}"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B36C5-5581-4BCF-822B-420E93A9BDCC}">
      <dsp:nvSpPr>
        <dsp:cNvPr id="0" name=""/>
        <dsp:cNvSpPr/>
      </dsp:nvSpPr>
      <dsp:spPr>
        <a:xfrm>
          <a:off x="151408" y="1303652"/>
          <a:ext cx="2214669" cy="729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Career </a:t>
          </a:r>
          <a:r>
            <a:rPr lang="en-US" sz="1900" kern="1200" dirty="0" smtClean="0"/>
            <a:t>worries </a:t>
          </a:r>
          <a:r>
            <a:rPr lang="en-US" sz="1900" kern="1200" dirty="0"/>
            <a:t>&amp; </a:t>
          </a:r>
          <a:r>
            <a:rPr lang="en-US" sz="1900" kern="1200" dirty="0" smtClean="0"/>
            <a:t>desires</a:t>
          </a:r>
          <a:endParaRPr lang="en-US" sz="1900" kern="1200" dirty="0"/>
        </a:p>
      </dsp:txBody>
      <dsp:txXfrm>
        <a:off x="151408" y="1303652"/>
        <a:ext cx="2214669" cy="729834"/>
      </dsp:txXfrm>
    </dsp:sp>
    <dsp:sp modelId="{5C4FD5DB-6C0B-4F25-9C04-19231A68B542}">
      <dsp:nvSpPr>
        <dsp:cNvPr id="0" name=""/>
        <dsp:cNvSpPr/>
      </dsp:nvSpPr>
      <dsp:spPr>
        <a:xfrm>
          <a:off x="151408" y="2842621"/>
          <a:ext cx="2214669" cy="1367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Good pay</a:t>
          </a:r>
          <a:endParaRPr lang="en-US" sz="1500" kern="1200" dirty="0"/>
        </a:p>
        <a:p>
          <a:pPr marL="114300" lvl="1" indent="-114300" algn="l" defTabSz="666750">
            <a:lnSpc>
              <a:spcPct val="90000"/>
            </a:lnSpc>
            <a:spcBef>
              <a:spcPct val="0"/>
            </a:spcBef>
            <a:spcAft>
              <a:spcPct val="15000"/>
            </a:spcAft>
            <a:buChar char="••"/>
          </a:pPr>
          <a:r>
            <a:rPr lang="en-US" sz="1500" kern="1200"/>
            <a:t>Is it competitive?</a:t>
          </a:r>
        </a:p>
        <a:p>
          <a:pPr marL="114300" lvl="1" indent="-114300" algn="l" defTabSz="666750">
            <a:lnSpc>
              <a:spcPct val="90000"/>
            </a:lnSpc>
            <a:spcBef>
              <a:spcPct val="0"/>
            </a:spcBef>
            <a:spcAft>
              <a:spcPct val="15000"/>
            </a:spcAft>
            <a:buChar char="••"/>
          </a:pPr>
          <a:r>
            <a:rPr lang="en-US" sz="1500" kern="1200"/>
            <a:t>Will my major help me?</a:t>
          </a:r>
        </a:p>
        <a:p>
          <a:pPr marL="114300" lvl="1" indent="-114300" algn="l" defTabSz="666750">
            <a:lnSpc>
              <a:spcPct val="90000"/>
            </a:lnSpc>
            <a:spcBef>
              <a:spcPct val="0"/>
            </a:spcBef>
            <a:spcAft>
              <a:spcPct val="15000"/>
            </a:spcAft>
            <a:buChar char="••"/>
          </a:pPr>
          <a:r>
            <a:rPr lang="en-US" sz="1500" kern="1200"/>
            <a:t>How can I get credentials?</a:t>
          </a:r>
        </a:p>
        <a:p>
          <a:pPr marL="114300" lvl="1" indent="-114300" algn="l" defTabSz="666750">
            <a:lnSpc>
              <a:spcPct val="90000"/>
            </a:lnSpc>
            <a:spcBef>
              <a:spcPct val="0"/>
            </a:spcBef>
            <a:spcAft>
              <a:spcPct val="15000"/>
            </a:spcAft>
            <a:buChar char="••"/>
          </a:pPr>
          <a:r>
            <a:rPr lang="en-US" sz="1500" kern="1200" dirty="0"/>
            <a:t>Will I </a:t>
          </a:r>
          <a:r>
            <a:rPr lang="en-US" sz="1500" kern="1200" dirty="0" smtClean="0"/>
            <a:t>enjoy my job?</a:t>
          </a:r>
          <a:endParaRPr lang="en-US" sz="1500" kern="1200" dirty="0"/>
        </a:p>
      </dsp:txBody>
      <dsp:txXfrm>
        <a:off x="151408" y="2842621"/>
        <a:ext cx="2214669" cy="1367353"/>
      </dsp:txXfrm>
    </dsp:sp>
    <dsp:sp modelId="{64882383-DDD0-4090-AED5-663B89E9CA3C}">
      <dsp:nvSpPr>
        <dsp:cNvPr id="0" name=""/>
        <dsp:cNvSpPr/>
      </dsp:nvSpPr>
      <dsp:spPr>
        <a:xfrm>
          <a:off x="148891" y="1081681"/>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8F04F7-08A8-4683-8A19-E436A8132016}">
      <dsp:nvSpPr>
        <dsp:cNvPr id="0" name=""/>
        <dsp:cNvSpPr/>
      </dsp:nvSpPr>
      <dsp:spPr>
        <a:xfrm>
          <a:off x="272208" y="835048"/>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2450A-8D26-4D67-AC53-D96F7FCA79BA}">
      <dsp:nvSpPr>
        <dsp:cNvPr id="0" name=""/>
        <dsp:cNvSpPr/>
      </dsp:nvSpPr>
      <dsp:spPr>
        <a:xfrm>
          <a:off x="568168" y="884374"/>
          <a:ext cx="276833" cy="276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346455-D5BA-4D5F-8F65-AD16B3526ACF}">
      <dsp:nvSpPr>
        <dsp:cNvPr id="0" name=""/>
        <dsp:cNvSpPr/>
      </dsp:nvSpPr>
      <dsp:spPr>
        <a:xfrm>
          <a:off x="814802" y="613077"/>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BBDF4-2524-4338-8A3E-3C3B32100394}">
      <dsp:nvSpPr>
        <dsp:cNvPr id="0" name=""/>
        <dsp:cNvSpPr/>
      </dsp:nvSpPr>
      <dsp:spPr>
        <a:xfrm>
          <a:off x="1135426" y="514424"/>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F9A05E-C87F-481F-AAA5-4769F49A1473}">
      <dsp:nvSpPr>
        <dsp:cNvPr id="0" name=""/>
        <dsp:cNvSpPr/>
      </dsp:nvSpPr>
      <dsp:spPr>
        <a:xfrm>
          <a:off x="1530040" y="687067"/>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996DE5-381B-4B13-9D2B-933412984094}">
      <dsp:nvSpPr>
        <dsp:cNvPr id="0" name=""/>
        <dsp:cNvSpPr/>
      </dsp:nvSpPr>
      <dsp:spPr>
        <a:xfrm>
          <a:off x="1776673" y="810384"/>
          <a:ext cx="276833" cy="276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5E817-6FF3-4122-AC65-5B2A8418D65C}">
      <dsp:nvSpPr>
        <dsp:cNvPr id="0" name=""/>
        <dsp:cNvSpPr/>
      </dsp:nvSpPr>
      <dsp:spPr>
        <a:xfrm>
          <a:off x="2121961" y="1081681"/>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5BA2ED-5F40-4F4E-857A-928124F455BF}">
      <dsp:nvSpPr>
        <dsp:cNvPr id="0" name=""/>
        <dsp:cNvSpPr/>
      </dsp:nvSpPr>
      <dsp:spPr>
        <a:xfrm>
          <a:off x="2269941" y="1352978"/>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7E407-CA89-4B73-AE46-638BD68CAFBE}">
      <dsp:nvSpPr>
        <dsp:cNvPr id="0" name=""/>
        <dsp:cNvSpPr/>
      </dsp:nvSpPr>
      <dsp:spPr>
        <a:xfrm>
          <a:off x="987446" y="835048"/>
          <a:ext cx="453000" cy="45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743F1C-A50B-4087-9D9A-F2CDE8D095FD}">
      <dsp:nvSpPr>
        <dsp:cNvPr id="0" name=""/>
        <dsp:cNvSpPr/>
      </dsp:nvSpPr>
      <dsp:spPr>
        <a:xfrm>
          <a:off x="25574" y="1772256"/>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5AFB8F-05F0-4BC9-A038-845AC89C54CA}">
      <dsp:nvSpPr>
        <dsp:cNvPr id="0" name=""/>
        <dsp:cNvSpPr/>
      </dsp:nvSpPr>
      <dsp:spPr>
        <a:xfrm>
          <a:off x="173554" y="1994226"/>
          <a:ext cx="276833" cy="276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D73B26-18DD-46DC-A136-995A1F02ABD8}">
      <dsp:nvSpPr>
        <dsp:cNvPr id="0" name=""/>
        <dsp:cNvSpPr/>
      </dsp:nvSpPr>
      <dsp:spPr>
        <a:xfrm>
          <a:off x="543505" y="2191533"/>
          <a:ext cx="402667" cy="4026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B36B22-97C4-44B4-B952-8B9BBBB3AA70}">
      <dsp:nvSpPr>
        <dsp:cNvPr id="0" name=""/>
        <dsp:cNvSpPr/>
      </dsp:nvSpPr>
      <dsp:spPr>
        <a:xfrm>
          <a:off x="1061436" y="2512157"/>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B37692-589E-42D2-B365-8265FEA9C6C7}">
      <dsp:nvSpPr>
        <dsp:cNvPr id="0" name=""/>
        <dsp:cNvSpPr/>
      </dsp:nvSpPr>
      <dsp:spPr>
        <a:xfrm>
          <a:off x="1160089" y="2191533"/>
          <a:ext cx="276833" cy="276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05E0E-A697-4C10-B734-F786943ADF6D}">
      <dsp:nvSpPr>
        <dsp:cNvPr id="0" name=""/>
        <dsp:cNvSpPr/>
      </dsp:nvSpPr>
      <dsp:spPr>
        <a:xfrm>
          <a:off x="1406723" y="2536820"/>
          <a:ext cx="176166" cy="1761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D35B8-B033-4C24-9088-C48ACB703986}">
      <dsp:nvSpPr>
        <dsp:cNvPr id="0" name=""/>
        <dsp:cNvSpPr/>
      </dsp:nvSpPr>
      <dsp:spPr>
        <a:xfrm>
          <a:off x="1628693" y="2142206"/>
          <a:ext cx="402667" cy="4026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75166E-FAA3-40F0-939F-182D6C0204E4}">
      <dsp:nvSpPr>
        <dsp:cNvPr id="0" name=""/>
        <dsp:cNvSpPr/>
      </dsp:nvSpPr>
      <dsp:spPr>
        <a:xfrm>
          <a:off x="2171287" y="2043553"/>
          <a:ext cx="276833" cy="2768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F5A13-4330-41A8-A743-868140AB4EA5}">
      <dsp:nvSpPr>
        <dsp:cNvPr id="0" name=""/>
        <dsp:cNvSpPr/>
      </dsp:nvSpPr>
      <dsp:spPr>
        <a:xfrm>
          <a:off x="2448121" y="883964"/>
          <a:ext cx="813021" cy="155214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300E8A-9D77-4614-A657-FCC3398FFAEE}">
      <dsp:nvSpPr>
        <dsp:cNvPr id="0" name=""/>
        <dsp:cNvSpPr/>
      </dsp:nvSpPr>
      <dsp:spPr>
        <a:xfrm>
          <a:off x="3261142" y="884718"/>
          <a:ext cx="2217330" cy="1552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Career Development</a:t>
          </a:r>
        </a:p>
      </dsp:txBody>
      <dsp:txXfrm>
        <a:off x="3261142" y="884718"/>
        <a:ext cx="2217330" cy="1552131"/>
      </dsp:txXfrm>
    </dsp:sp>
    <dsp:sp modelId="{5FDC1155-0F9E-45C5-98F6-D7C878D63A4A}">
      <dsp:nvSpPr>
        <dsp:cNvPr id="0" name=""/>
        <dsp:cNvSpPr/>
      </dsp:nvSpPr>
      <dsp:spPr>
        <a:xfrm>
          <a:off x="3261142" y="2842621"/>
          <a:ext cx="2217330" cy="1367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t" anchorCtr="0">
          <a:noAutofit/>
        </a:bodyPr>
        <a:lstStyle/>
        <a:p>
          <a:pPr marL="114300" lvl="1" indent="-114300" algn="l" defTabSz="666750">
            <a:lnSpc>
              <a:spcPct val="90000"/>
            </a:lnSpc>
            <a:spcBef>
              <a:spcPct val="0"/>
            </a:spcBef>
            <a:spcAft>
              <a:spcPct val="15000"/>
            </a:spcAft>
            <a:buChar char="••"/>
          </a:pPr>
          <a:r>
            <a:rPr lang="en-US" sz="1500" kern="1200"/>
            <a:t>Establishing meaning</a:t>
          </a:r>
        </a:p>
        <a:p>
          <a:pPr marL="114300" lvl="1" indent="-114300" algn="l" defTabSz="666750">
            <a:lnSpc>
              <a:spcPct val="90000"/>
            </a:lnSpc>
            <a:spcBef>
              <a:spcPct val="0"/>
            </a:spcBef>
            <a:spcAft>
              <a:spcPct val="15000"/>
            </a:spcAft>
            <a:buChar char="••"/>
          </a:pPr>
          <a:r>
            <a:rPr lang="en-US" sz="1500" kern="1200" dirty="0" smtClean="0"/>
            <a:t>Acknowledging </a:t>
          </a:r>
          <a:r>
            <a:rPr lang="en-US" sz="1500" kern="1200" dirty="0"/>
            <a:t>challenges</a:t>
          </a:r>
        </a:p>
        <a:p>
          <a:pPr marL="114300" lvl="1" indent="-114300" algn="l" defTabSz="666750">
            <a:lnSpc>
              <a:spcPct val="90000"/>
            </a:lnSpc>
            <a:spcBef>
              <a:spcPct val="0"/>
            </a:spcBef>
            <a:spcAft>
              <a:spcPct val="15000"/>
            </a:spcAft>
            <a:buChar char="••"/>
          </a:pPr>
          <a:r>
            <a:rPr lang="en-US" sz="1500" kern="1200"/>
            <a:t>Normalizing the process</a:t>
          </a:r>
        </a:p>
        <a:p>
          <a:pPr marL="114300" lvl="1" indent="-114300" algn="l" defTabSz="666750">
            <a:lnSpc>
              <a:spcPct val="90000"/>
            </a:lnSpc>
            <a:spcBef>
              <a:spcPct val="0"/>
            </a:spcBef>
            <a:spcAft>
              <a:spcPct val="15000"/>
            </a:spcAft>
            <a:buChar char="••"/>
          </a:pPr>
          <a:r>
            <a:rPr lang="en-US" sz="1500" kern="1200"/>
            <a:t>Creating a plan</a:t>
          </a:r>
        </a:p>
      </dsp:txBody>
      <dsp:txXfrm>
        <a:off x="3261142" y="2842621"/>
        <a:ext cx="2217330" cy="1367353"/>
      </dsp:txXfrm>
    </dsp:sp>
    <dsp:sp modelId="{C91EEC72-AD2E-4B5A-9F16-B870C5E48A1A}">
      <dsp:nvSpPr>
        <dsp:cNvPr id="0" name=""/>
        <dsp:cNvSpPr/>
      </dsp:nvSpPr>
      <dsp:spPr>
        <a:xfrm>
          <a:off x="5478473" y="883964"/>
          <a:ext cx="813021" cy="155214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E43EAE-17C6-468A-9331-4B8450F0066E}">
      <dsp:nvSpPr>
        <dsp:cNvPr id="0" name=""/>
        <dsp:cNvSpPr/>
      </dsp:nvSpPr>
      <dsp:spPr>
        <a:xfrm>
          <a:off x="6457794" y="773852"/>
          <a:ext cx="1884731" cy="18847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a:t>Foundation for successful internship search</a:t>
          </a:r>
        </a:p>
      </dsp:txBody>
      <dsp:txXfrm>
        <a:off x="6733806" y="1049864"/>
        <a:ext cx="1332707" cy="1332707"/>
      </dsp:txXfrm>
    </dsp:sp>
    <dsp:sp modelId="{898B3FDD-B8F5-4A32-AB38-4AB8430B5537}">
      <dsp:nvSpPr>
        <dsp:cNvPr id="0" name=""/>
        <dsp:cNvSpPr/>
      </dsp:nvSpPr>
      <dsp:spPr>
        <a:xfrm>
          <a:off x="6291494" y="2842621"/>
          <a:ext cx="2217330" cy="1367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t" anchorCtr="0">
          <a:noAutofit/>
        </a:bodyPr>
        <a:lstStyle/>
        <a:p>
          <a:pPr marL="114300" lvl="1" indent="-114300" algn="l" defTabSz="666750">
            <a:lnSpc>
              <a:spcPct val="90000"/>
            </a:lnSpc>
            <a:spcBef>
              <a:spcPct val="0"/>
            </a:spcBef>
            <a:spcAft>
              <a:spcPct val="15000"/>
            </a:spcAft>
            <a:buChar char="••"/>
          </a:pPr>
          <a:r>
            <a:rPr lang="en-US" sz="1500" kern="1200"/>
            <a:t>Clearer goals</a:t>
          </a:r>
        </a:p>
        <a:p>
          <a:pPr marL="114300" lvl="1" indent="-114300" algn="l" defTabSz="666750">
            <a:lnSpc>
              <a:spcPct val="90000"/>
            </a:lnSpc>
            <a:spcBef>
              <a:spcPct val="0"/>
            </a:spcBef>
            <a:spcAft>
              <a:spcPct val="15000"/>
            </a:spcAft>
            <a:buChar char="••"/>
          </a:pPr>
          <a:r>
            <a:rPr lang="en-US" sz="1500" kern="1200"/>
            <a:t>Polished resume</a:t>
          </a:r>
        </a:p>
        <a:p>
          <a:pPr marL="114300" lvl="1" indent="-114300" algn="l" defTabSz="666750">
            <a:lnSpc>
              <a:spcPct val="90000"/>
            </a:lnSpc>
            <a:spcBef>
              <a:spcPct val="0"/>
            </a:spcBef>
            <a:spcAft>
              <a:spcPct val="15000"/>
            </a:spcAft>
            <a:buChar char="••"/>
          </a:pPr>
          <a:r>
            <a:rPr lang="en-US" sz="1500" kern="1200" dirty="0" smtClean="0"/>
            <a:t>LinkedIn/networking strategy</a:t>
          </a:r>
          <a:endParaRPr lang="en-US" sz="1500" kern="1200" dirty="0"/>
        </a:p>
        <a:p>
          <a:pPr marL="114300" lvl="1" indent="-114300" algn="l" defTabSz="666750">
            <a:lnSpc>
              <a:spcPct val="90000"/>
            </a:lnSpc>
            <a:spcBef>
              <a:spcPct val="0"/>
            </a:spcBef>
            <a:spcAft>
              <a:spcPct val="15000"/>
            </a:spcAft>
            <a:buChar char="••"/>
          </a:pPr>
          <a:r>
            <a:rPr lang="en-US" sz="1500" kern="1200"/>
            <a:t>Interview preperation</a:t>
          </a:r>
        </a:p>
      </dsp:txBody>
      <dsp:txXfrm>
        <a:off x="6291494" y="2842621"/>
        <a:ext cx="2217330" cy="1367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B95B-A6FB-43DB-AA51-BD2C6319DDB6}" type="datetimeFigureOut">
              <a:rPr lang="en-US" smtClean="0"/>
              <a:t>4/13/2015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CF2A92-9433-4633-9345-E54CC7A8BE96}" type="slidenum">
              <a:rPr lang="en-US" smtClean="0"/>
              <a:t>‹#›</a:t>
            </a:fld>
            <a:endParaRPr lang="en-US"/>
          </a:p>
        </p:txBody>
      </p:sp>
    </p:spTree>
    <p:extLst>
      <p:ext uri="{BB962C8B-B14F-4D97-AF65-F5344CB8AC3E}">
        <p14:creationId xmlns:p14="http://schemas.microsoft.com/office/powerpoint/2010/main" val="3378955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a:t>
            </a:fld>
            <a:endParaRPr lang="en-US" dirty="0"/>
          </a:p>
        </p:txBody>
      </p:sp>
    </p:spTree>
    <p:extLst>
      <p:ext uri="{BB962C8B-B14F-4D97-AF65-F5344CB8AC3E}">
        <p14:creationId xmlns:p14="http://schemas.microsoft.com/office/powerpoint/2010/main" val="2106488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this tells us is that business spend a lot of cash on the type of recruiting they value most.  They are likely</a:t>
            </a:r>
            <a:r>
              <a:rPr lang="en-US" baseline="0" dirty="0" smtClean="0"/>
              <a:t> to try to maximize their dollars value by targeting majors that respond the strongest to these recruitment efforts.  This can leave CAS out in the cold.  Where less attendance results in less advertised opportunities which results in less attendance.  Either party can reverse the cycle but students have the least to risk and the most to gain out of the two.</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21</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22</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23</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24</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25</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26</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27</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often struggle</a:t>
            </a:r>
            <a:r>
              <a:rPr lang="en-US" baseline="0" dirty="0" smtClean="0"/>
              <a:t> with simple questions like when should I bother to start looking?  I can’t apply now for a job in May can I?  The answer for many employers is yes.  Regardless, the efforts put in sooner rather than latter will prove useful to them as they gain an understanding of the processes and expertise of the practices and learn to manage their time in order to complete them side by side with their academics.</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28</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two years that a student may spend discovering options for majors &amp; exploring through coursework and</a:t>
            </a:r>
            <a:r>
              <a:rPr lang="en-US" baseline="0" dirty="0" smtClean="0"/>
              <a:t> student organizations</a:t>
            </a:r>
          </a:p>
          <a:p>
            <a:endParaRPr lang="en-US" baseline="0" dirty="0" smtClean="0"/>
          </a:p>
          <a:p>
            <a:r>
              <a:rPr lang="en-US" baseline="0" dirty="0" smtClean="0"/>
              <a:t>As students begin to narrow down possibilities, the Informational Interview is a key tool for students to implement, assisting them in the finer details of what a job or career may entail</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29</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often struggle</a:t>
            </a:r>
            <a:r>
              <a:rPr lang="en-US" baseline="0" dirty="0" smtClean="0"/>
              <a:t> with simple questions like when should I bother to start looking?  I can’t apply now for a job in may can I?  The answer for many employers is yes.  Regardless, the efforts put in sooner rather than latter will prove useful to them as they gain an understanding of the processes an expertise of the practices and learn to manage their time in order to complete them side by side with their academics.</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30</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3</a:t>
            </a:fld>
            <a:endParaRPr lang="en-US" dirty="0"/>
          </a:p>
        </p:txBody>
      </p:sp>
    </p:spTree>
    <p:extLst>
      <p:ext uri="{BB962C8B-B14F-4D97-AF65-F5344CB8AC3E}">
        <p14:creationId xmlns:p14="http://schemas.microsoft.com/office/powerpoint/2010/main" val="2106488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them</a:t>
            </a:r>
            <a:r>
              <a:rPr lang="en-US" baseline="0" dirty="0" smtClean="0"/>
              <a:t> how to access and fill out academic and personal profiles.  Show how to upload resumes.  Employers request resume uploads and sometimes pdf resume books.  Show job and internship board, click on one opportunity and show them how to apply and employer contact information.  On Campus Interviewing.  Also demonstrate employer directory and goinglobal.com.</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31</a:t>
            </a:fld>
            <a:endParaRPr lang="en-US" dirty="0"/>
          </a:p>
        </p:txBody>
      </p:sp>
    </p:spTree>
    <p:extLst>
      <p:ext uri="{BB962C8B-B14F-4D97-AF65-F5344CB8AC3E}">
        <p14:creationId xmlns:p14="http://schemas.microsoft.com/office/powerpoint/2010/main" val="401172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4</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ASCC, we like to help students think big picture,</a:t>
            </a:r>
            <a:r>
              <a:rPr lang="en-US" baseline="0" dirty="0" smtClean="0"/>
              <a:t> and assess where they are in their career development each year.</a:t>
            </a:r>
            <a:endParaRPr lang="en-US" dirty="0" smtClean="0"/>
          </a:p>
          <a:p>
            <a:endParaRPr lang="en-US" dirty="0" smtClean="0"/>
          </a:p>
          <a:p>
            <a:r>
              <a:rPr lang="en-US" dirty="0" smtClean="0"/>
              <a:t>Discover – not expected to have major a major, 100+ options, normal</a:t>
            </a:r>
            <a:r>
              <a:rPr lang="en-US" baseline="0" dirty="0" smtClean="0"/>
              <a:t> to discover to investigate major opportunities</a:t>
            </a:r>
          </a:p>
          <a:p>
            <a:r>
              <a:rPr lang="en-US" baseline="0" dirty="0" smtClean="0"/>
              <a:t>Explore – narrow options down to 2 or 3, gather information in more detail, visit with departments and talk with major advisors</a:t>
            </a:r>
          </a:p>
          <a:p>
            <a:r>
              <a:rPr lang="en-US" baseline="0" dirty="0" smtClean="0"/>
              <a:t>Commit – select one major and continue to meet certification requirements, develop plan for internship</a:t>
            </a:r>
          </a:p>
          <a:p>
            <a:r>
              <a:rPr lang="en-US" baseline="0" dirty="0" smtClean="0"/>
              <a:t>Search – job search, 1 year, based on relationships, that’s why it takes a year</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5</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are often feel</a:t>
            </a:r>
            <a:r>
              <a:rPr lang="en-US" baseline="0" dirty="0" smtClean="0"/>
              <a:t> acutely aware of reasons why they aren’t set up for success, but that inclination by itself doesn’t mean they are going to become prepared.  As an advisor you have access to these students several times a year and could be assessing their level of readiness and encouraging them to take constructive actions.</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6</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emphasize internships?  To put it simply the data suggests that employers</a:t>
            </a:r>
            <a:r>
              <a:rPr lang="en-US" baseline="0" dirty="0" smtClean="0"/>
              <a:t> desire their candidates that have completed internships.  The undergraduate degree with no other qualifications or experiences poorly prepares a student for the job market.</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7</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8</a:t>
            </a:fld>
            <a:endParaRPr lang="en-US"/>
          </a:p>
        </p:txBody>
      </p:sp>
    </p:spTree>
    <p:extLst>
      <p:ext uri="{BB962C8B-B14F-4D97-AF65-F5344CB8AC3E}">
        <p14:creationId xmlns:p14="http://schemas.microsoft.com/office/powerpoint/2010/main" val="133991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 time:</a:t>
            </a:r>
          </a:p>
          <a:p>
            <a:r>
              <a:rPr lang="en-US" dirty="0" smtClean="0"/>
              <a:t>CAS students completed internships in settings that could not extend offers after graduation</a:t>
            </a:r>
            <a:r>
              <a:rPr lang="en-US" baseline="0" dirty="0" smtClean="0"/>
              <a:t> (what settings are those?  Perhaps higher education, perhaps non-profit positions).  Perhaps these students do not know how to capitalize on their experiences in ways that show their value to employers.  Perhaps they did a bad job.  Perhaps they are unlucky.  Perhaps they are not searching effectively.  Perhaps they learned they did not want to pursue a career related to their internship and now they are feeling lost.</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18</a:t>
            </a:fld>
            <a:endParaRPr lang="en-US"/>
          </a:p>
        </p:txBody>
      </p:sp>
    </p:spTree>
    <p:extLst>
      <p:ext uri="{BB962C8B-B14F-4D97-AF65-F5344CB8AC3E}">
        <p14:creationId xmlns:p14="http://schemas.microsoft.com/office/powerpoint/2010/main" val="47211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this tells us is that business spend a lot of cash on the type of recruiting they value most.  They are likely</a:t>
            </a:r>
            <a:r>
              <a:rPr lang="en-US" baseline="0" dirty="0" smtClean="0"/>
              <a:t> to try to maximize their dollars value by targeting majors that respond the strongest to these recruitment efforts.  This can leave CAS out in the cold.  Where less attendance results in less advertised opportunities which results in less attendance.  Either party can reverse the cycle but students have the least to risk and the most to gain out of the two.</a:t>
            </a:r>
            <a:endParaRPr lang="en-US" dirty="0"/>
          </a:p>
        </p:txBody>
      </p:sp>
      <p:sp>
        <p:nvSpPr>
          <p:cNvPr id="4" name="Slide Number Placeholder 3"/>
          <p:cNvSpPr>
            <a:spLocks noGrp="1"/>
          </p:cNvSpPr>
          <p:nvPr>
            <p:ph type="sldNum" sz="quarter" idx="10"/>
          </p:nvPr>
        </p:nvSpPr>
        <p:spPr/>
        <p:txBody>
          <a:bodyPr/>
          <a:lstStyle/>
          <a:p>
            <a:fld id="{AA9A2439-FDEC-4CA1-8992-838B054AFA9F}" type="slidenum">
              <a:rPr lang="en-US" smtClean="0"/>
              <a:pPr/>
              <a:t>19</a:t>
            </a:fld>
            <a:endParaRPr lang="en-US"/>
          </a:p>
        </p:txBody>
      </p:sp>
    </p:spTree>
    <p:extLst>
      <p:ext uri="{BB962C8B-B14F-4D97-AF65-F5344CB8AC3E}">
        <p14:creationId xmlns:p14="http://schemas.microsoft.com/office/powerpoint/2010/main" val="47211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gif"/><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cbn.wsu.edu/" TargetMode="External"/><Relationship Id="rId3" Type="http://schemas.openxmlformats.org/officeDocument/2006/relationships/image" Target="../media/image4.gif"/><Relationship Id="rId7" Type="http://schemas.openxmlformats.org/officeDocument/2006/relationships/hyperlink" Target="http://www.couglink.org/" TargetMode="External"/><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google.com/" TargetMode="External"/><Relationship Id="rId11" Type="http://schemas.openxmlformats.org/officeDocument/2006/relationships/image" Target="../media/image25.png"/><Relationship Id="rId5" Type="http://schemas.openxmlformats.org/officeDocument/2006/relationships/hyperlink" Target="http://www.glassdoor.com/" TargetMode="External"/><Relationship Id="rId10" Type="http://schemas.openxmlformats.org/officeDocument/2006/relationships/hyperlink" Target="http://www.forbes.com/sites/susanadams/2015/01/30/the-10-best-websites-for-finding-an-internship/" TargetMode="External"/><Relationship Id="rId4" Type="http://schemas.openxmlformats.org/officeDocument/2006/relationships/hyperlink" Target="http://www.linkedin.com/" TargetMode="External"/><Relationship Id="rId9" Type="http://schemas.openxmlformats.org/officeDocument/2006/relationships/hyperlink" Target="http://www.internships.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Reading+a+resume&amp;source=images&amp;cd=&amp;cad=rja&amp;docid=A56kQg8aw5dqUM&amp;tbnid=VCtQM2pNBRhqTM:&amp;ved=0CAUQjRw&amp;url=http://anexpertresume.blogspot.com/2010/12/5-simple-high-roi-resume-cover-letter.html&amp;ei=ERgkUbz0L-nZigKy5YCwBw&amp;bvm=bv.42661473,d.cGE&amp;psig=AFQjCNHzRWtbawHUiR4cK2v4RaEPDINtWQ&amp;ust=136140634236893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www.ascc.wsu.edu/"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hyperlink" Target="http://www.cacd.wsu.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ascc.wsu.edu/" TargetMode="External"/><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hyperlink" Target="https://wsu-csm.symplicity.com/students/index.php?s=hom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gi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udy_hopkins\AppData\Local\Microsoft\Windows\Temporary Internet Files\Content.Outlook\ZCQTRKIE\ASCC-Top-Ten-PPT-Slide-INT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6" y="-19051"/>
            <a:ext cx="9169400" cy="6877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arreerexpopicture.jpg"/>
          <p:cNvPicPr>
            <a:picLocks noChangeAspect="1"/>
          </p:cNvPicPr>
          <p:nvPr/>
        </p:nvPicPr>
        <p:blipFill>
          <a:blip r:embed="rId3"/>
          <a:stretch>
            <a:fillRect/>
          </a:stretch>
        </p:blipFill>
        <p:spPr>
          <a:xfrm>
            <a:off x="31072" y="0"/>
            <a:ext cx="9144000" cy="3505200"/>
          </a:xfrm>
          <a:prstGeom prst="rect">
            <a:avLst/>
          </a:prstGeom>
        </p:spPr>
      </p:pic>
      <p:sp>
        <p:nvSpPr>
          <p:cNvPr id="27" name="Rectangle 26"/>
          <p:cNvSpPr/>
          <p:nvPr/>
        </p:nvSpPr>
        <p:spPr>
          <a:xfrm>
            <a:off x="0" y="3505200"/>
            <a:ext cx="9175072" cy="1371600"/>
          </a:xfrm>
          <a:prstGeom prst="rect">
            <a:avLst/>
          </a:prstGeom>
          <a:solidFill>
            <a:srgbClr val="7A0029"/>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smtClean="0">
                <a:ln w="18000">
                  <a:solidFill>
                    <a:srgbClr val="7A0029"/>
                  </a:solidFill>
                  <a:prstDash val="solid"/>
                  <a:miter lim="800000"/>
                </a:ln>
                <a:solidFill>
                  <a:schemeClr val="bg1"/>
                </a:solidFill>
                <a:effectLst>
                  <a:outerShdw blurRad="25500" dist="23000" dir="7020000" algn="tl">
                    <a:srgbClr val="000000">
                      <a:alpha val="50000"/>
                    </a:srgbClr>
                  </a:outerShdw>
                </a:effectLst>
                <a:ea typeface="Tahoma" pitchFamily="34" charset="0"/>
                <a:cs typeface="Tahoma" pitchFamily="34" charset="0"/>
              </a:rPr>
              <a:t>  </a:t>
            </a:r>
            <a:r>
              <a:rPr lang="en-US" sz="6600" b="1" dirty="0" smtClean="0">
                <a:ln w="18000">
                  <a:solidFill>
                    <a:srgbClr val="7A0029"/>
                  </a:solidFill>
                  <a:prstDash val="solid"/>
                  <a:miter lim="800000"/>
                </a:ln>
                <a:solidFill>
                  <a:schemeClr val="bg1"/>
                </a:solidFill>
                <a:effectLst>
                  <a:outerShdw blurRad="25500" dist="23000" dir="7020000" algn="tl">
                    <a:srgbClr val="000000">
                      <a:alpha val="50000"/>
                    </a:srgbClr>
                  </a:outerShdw>
                </a:effectLst>
                <a:ea typeface="Tahoma" pitchFamily="34" charset="0"/>
                <a:cs typeface="Tahoma" pitchFamily="34" charset="0"/>
              </a:rPr>
              <a:t> </a:t>
            </a:r>
            <a:endParaRPr lang="en-US" sz="6600" b="1" dirty="0">
              <a:ln w="18000">
                <a:solidFill>
                  <a:srgbClr val="7A0029"/>
                </a:solidFill>
                <a:prstDash val="solid"/>
                <a:miter lim="800000"/>
              </a:ln>
              <a:solidFill>
                <a:schemeClr val="bg1"/>
              </a:solidFill>
              <a:effectLst>
                <a:outerShdw blurRad="25500" dist="23000" dir="7020000" algn="tl">
                  <a:srgbClr val="000000">
                    <a:alpha val="50000"/>
                  </a:srgbClr>
                </a:outerShdw>
              </a:effectLst>
              <a:ea typeface="Tahoma" pitchFamily="34" charset="0"/>
              <a:cs typeface="Tahoma" pitchFamily="34" charset="0"/>
            </a:endParaRPr>
          </a:p>
        </p:txBody>
      </p:sp>
      <p:sp>
        <p:nvSpPr>
          <p:cNvPr id="28" name="Rectangle 27"/>
          <p:cNvSpPr/>
          <p:nvPr/>
        </p:nvSpPr>
        <p:spPr>
          <a:xfrm>
            <a:off x="-8246" y="3723845"/>
            <a:ext cx="9144000" cy="599083"/>
          </a:xfrm>
          <a:prstGeom prst="rect">
            <a:avLst/>
          </a:prstGeom>
          <a:solidFill>
            <a:srgbClr val="7A0029"/>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smtClean="0">
                <a:ln w="18000">
                  <a:solidFill>
                    <a:srgbClr val="7A0029"/>
                  </a:solidFill>
                  <a:prstDash val="solid"/>
                  <a:miter lim="800000"/>
                </a:ln>
                <a:solidFill>
                  <a:schemeClr val="bg1"/>
                </a:solidFill>
                <a:effectLst>
                  <a:outerShdw blurRad="25500" dist="23000" dir="7020000" algn="tl">
                    <a:srgbClr val="000000">
                      <a:alpha val="50000"/>
                    </a:srgbClr>
                  </a:outerShdw>
                </a:effectLst>
                <a:ea typeface="Tahoma" pitchFamily="34" charset="0"/>
                <a:cs typeface="Tahoma" pitchFamily="34" charset="0"/>
              </a:rPr>
              <a:t> Undergrads and Internships</a:t>
            </a:r>
          </a:p>
        </p:txBody>
      </p:sp>
      <p:sp>
        <p:nvSpPr>
          <p:cNvPr id="31" name="Rounded Rectangle 30"/>
          <p:cNvSpPr/>
          <p:nvPr/>
        </p:nvSpPr>
        <p:spPr>
          <a:xfrm>
            <a:off x="6420208" y="4399127"/>
            <a:ext cx="2658754" cy="2458872"/>
          </a:xfrm>
          <a:prstGeom prst="roundRect">
            <a:avLst/>
          </a:prstGeom>
          <a:solidFill>
            <a:schemeClr val="bg1"/>
          </a:solidFill>
          <a:ln w="127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i="1" dirty="0" smtClean="0">
              <a:solidFill>
                <a:prstClr val="black"/>
              </a:solidFill>
              <a:latin typeface="Stone Serif" pitchFamily="18" charset="0"/>
            </a:endParaRPr>
          </a:p>
          <a:p>
            <a:pPr lvl="0" algn="ctr" defTabSz="914400"/>
            <a:endParaRPr lang="en-US" i="1" dirty="0">
              <a:solidFill>
                <a:prstClr val="black"/>
              </a:solidFill>
              <a:latin typeface="Stone Serif" pitchFamily="18" charset="0"/>
            </a:endParaRPr>
          </a:p>
          <a:p>
            <a:pPr lvl="0" algn="ctr" defTabSz="914400"/>
            <a:endParaRPr lang="en-US" i="1" dirty="0" smtClean="0">
              <a:solidFill>
                <a:prstClr val="black"/>
              </a:solidFill>
              <a:latin typeface="Stone Serif" pitchFamily="18" charset="0"/>
            </a:endParaRPr>
          </a:p>
          <a:p>
            <a:pPr lvl="0" algn="ctr" defTabSz="914400"/>
            <a:r>
              <a:rPr lang="en-US" i="1" dirty="0" smtClean="0">
                <a:solidFill>
                  <a:prstClr val="black"/>
                </a:solidFill>
                <a:latin typeface="Stone Serif" pitchFamily="18" charset="0"/>
              </a:rPr>
              <a:t>509-335-6000</a:t>
            </a:r>
            <a:endParaRPr lang="en-US" i="1" dirty="0">
              <a:solidFill>
                <a:prstClr val="black"/>
              </a:solidFill>
              <a:latin typeface="Stone Serif" pitchFamily="18" charset="0"/>
            </a:endParaRPr>
          </a:p>
          <a:p>
            <a:pPr lvl="0" algn="ctr" defTabSz="914400"/>
            <a:r>
              <a:rPr lang="en-US" i="1" dirty="0">
                <a:solidFill>
                  <a:prstClr val="black"/>
                </a:solidFill>
                <a:latin typeface="Stone Serif" pitchFamily="18" charset="0"/>
              </a:rPr>
              <a:t>ASCC@wsu.edu</a:t>
            </a:r>
          </a:p>
          <a:p>
            <a:pPr lvl="0" algn="ctr" defTabSz="914400"/>
            <a:r>
              <a:rPr lang="en-US" i="1" dirty="0">
                <a:solidFill>
                  <a:prstClr val="black"/>
                </a:solidFill>
                <a:latin typeface="Stone Serif" pitchFamily="18" charset="0"/>
              </a:rPr>
              <a:t>www.ASCC.wsu.edu</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647" y="4572000"/>
            <a:ext cx="2400065" cy="786688"/>
          </a:xfrm>
          <a:prstGeom prst="rect">
            <a:avLst/>
          </a:prstGeom>
        </p:spPr>
      </p:pic>
    </p:spTree>
    <p:extLst>
      <p:ext uri="{BB962C8B-B14F-4D97-AF65-F5344CB8AC3E}">
        <p14:creationId xmlns:p14="http://schemas.microsoft.com/office/powerpoint/2010/main" val="3855589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6285927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2133600" cy="2961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515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98458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98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623" y="-1066800"/>
            <a:ext cx="7069282" cy="9148482"/>
          </a:xfrm>
          <a:prstGeom prst="rect">
            <a:avLst/>
          </a:prstGeom>
        </p:spPr>
      </p:pic>
    </p:spTree>
    <p:extLst>
      <p:ext uri="{BB962C8B-B14F-4D97-AF65-F5344CB8AC3E}">
        <p14:creationId xmlns:p14="http://schemas.microsoft.com/office/powerpoint/2010/main" val="3545035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066800"/>
            <a:ext cx="7069282" cy="9148482"/>
          </a:xfrm>
          <a:prstGeom prst="rect">
            <a:avLst/>
          </a:prstGeom>
        </p:spPr>
      </p:pic>
    </p:spTree>
    <p:extLst>
      <p:ext uri="{BB962C8B-B14F-4D97-AF65-F5344CB8AC3E}">
        <p14:creationId xmlns:p14="http://schemas.microsoft.com/office/powerpoint/2010/main" val="2266624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1000"/>
            <a:ext cx="9660082" cy="12501282"/>
          </a:xfrm>
          <a:prstGeom prst="rect">
            <a:avLst/>
          </a:prstGeom>
        </p:spPr>
      </p:pic>
    </p:spTree>
    <p:extLst>
      <p:ext uri="{BB962C8B-B14F-4D97-AF65-F5344CB8AC3E}">
        <p14:creationId xmlns:p14="http://schemas.microsoft.com/office/powerpoint/2010/main" val="3442628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255" y="609600"/>
            <a:ext cx="8835991"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686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179496965"/>
              </p:ext>
            </p:extLst>
          </p:nvPr>
        </p:nvGraphicFramePr>
        <p:xfrm>
          <a:off x="1905000" y="1371600"/>
          <a:ext cx="6096000" cy="4064000"/>
        </p:xfrm>
        <a:graphic>
          <a:graphicData uri="http://schemas.openxmlformats.org/drawingml/2006/chart">
            <c:chart xmlns:c="http://schemas.openxmlformats.org/drawingml/2006/chart" xmlns:r="http://schemas.openxmlformats.org/officeDocument/2006/relationships" r:id="rId2"/>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 y="287357"/>
            <a:ext cx="2212554" cy="336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83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2400"/>
            <a:ext cx="10117282" cy="13092952"/>
          </a:xfrm>
          <a:prstGeom prst="rect">
            <a:avLst/>
          </a:prstGeom>
        </p:spPr>
      </p:pic>
    </p:spTree>
    <p:extLst>
      <p:ext uri="{BB962C8B-B14F-4D97-AF65-F5344CB8AC3E}">
        <p14:creationId xmlns:p14="http://schemas.microsoft.com/office/powerpoint/2010/main" val="3618125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800219"/>
          </a:xfrm>
          <a:prstGeom prst="rect">
            <a:avLst/>
          </a:prstGeom>
          <a:noFill/>
        </p:spPr>
        <p:txBody>
          <a:bodyPr wrap="square" rtlCol="0">
            <a:spAutoFit/>
          </a:bodyPr>
          <a:lstStyle/>
          <a:p>
            <a:pPr algn="ctr"/>
            <a:r>
              <a:rPr lang="en-US" sz="4600" b="1" dirty="0" smtClean="0">
                <a:solidFill>
                  <a:schemeClr val="bg1"/>
                </a:solidFill>
              </a:rPr>
              <a:t>Why the discrepancy?</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4" name="Rectangle 13"/>
          <p:cNvSpPr/>
          <p:nvPr/>
        </p:nvSpPr>
        <p:spPr>
          <a:xfrm>
            <a:off x="459761" y="1447800"/>
            <a:ext cx="5712439" cy="4462760"/>
          </a:xfrm>
          <a:prstGeom prst="rect">
            <a:avLst/>
          </a:prstGeom>
        </p:spPr>
        <p:txBody>
          <a:bodyPr wrap="square">
            <a:spAutoFit/>
          </a:bodyPr>
          <a:lstStyle/>
          <a:p>
            <a:pPr>
              <a:buFont typeface="Arial" pitchFamily="34" charset="0"/>
              <a:buChar char="•"/>
            </a:pPr>
            <a:r>
              <a:rPr lang="en-US" sz="3200" dirty="0" smtClean="0"/>
              <a:t> </a:t>
            </a:r>
            <a:r>
              <a:rPr lang="en-US" sz="2800" dirty="0" smtClean="0"/>
              <a:t>NACE survey results show employers report  they are highly likely to extend offers to their interns &amp; that internships are a desirable qualification aside from their likelihood to hire their own interns.</a:t>
            </a:r>
          </a:p>
          <a:p>
            <a:pPr>
              <a:buFont typeface="Arial" pitchFamily="34" charset="0"/>
              <a:buChar char="•"/>
            </a:pPr>
            <a:r>
              <a:rPr lang="en-US" sz="2800" dirty="0" smtClean="0"/>
              <a:t>Why then did so few of the students have an employment offer already if a significant portion of them completed an internship?</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057400"/>
            <a:ext cx="2771775" cy="3533775"/>
          </a:xfrm>
          <a:prstGeom prst="rect">
            <a:avLst/>
          </a:prstGeom>
        </p:spPr>
      </p:pic>
    </p:spTree>
    <p:extLst>
      <p:ext uri="{BB962C8B-B14F-4D97-AF65-F5344CB8AC3E}">
        <p14:creationId xmlns:p14="http://schemas.microsoft.com/office/powerpoint/2010/main" val="4212388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800219"/>
          </a:xfrm>
          <a:prstGeom prst="rect">
            <a:avLst/>
          </a:prstGeom>
          <a:noFill/>
        </p:spPr>
        <p:txBody>
          <a:bodyPr wrap="square" rtlCol="0">
            <a:spAutoFit/>
          </a:bodyPr>
          <a:lstStyle/>
          <a:p>
            <a:pPr algn="ctr"/>
            <a:r>
              <a:rPr lang="en-US" sz="4600" b="1" dirty="0" smtClean="0">
                <a:solidFill>
                  <a:schemeClr val="bg1"/>
                </a:solidFill>
              </a:rPr>
              <a:t>Where is the opportunity?</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4" name="Rectangle 13"/>
          <p:cNvSpPr/>
          <p:nvPr/>
        </p:nvSpPr>
        <p:spPr>
          <a:xfrm>
            <a:off x="344180" y="1442183"/>
            <a:ext cx="8455639" cy="5047536"/>
          </a:xfrm>
          <a:prstGeom prst="rect">
            <a:avLst/>
          </a:prstGeom>
        </p:spPr>
        <p:txBody>
          <a:bodyPr wrap="square">
            <a:spAutoFit/>
          </a:bodyPr>
          <a:lstStyle/>
          <a:p>
            <a:pPr marL="457200" indent="-457200">
              <a:buFont typeface="Arial" panose="020B0604020202020204" pitchFamily="34" charset="0"/>
              <a:buChar char="•"/>
            </a:pPr>
            <a:r>
              <a:rPr lang="en-US" sz="2400" dirty="0"/>
              <a:t>Recruiters prefer high-touch recruiting methods for intern/co-op recruiting. </a:t>
            </a:r>
          </a:p>
          <a:p>
            <a:pPr marL="457200" indent="-457200">
              <a:buFont typeface="Arial" panose="020B0604020202020204" pitchFamily="34" charset="0"/>
              <a:buChar char="•"/>
            </a:pPr>
            <a:r>
              <a:rPr lang="en-US" sz="2400" dirty="0"/>
              <a:t>Career fairs and on-campus recruiting comprise more than half of employers’ recruiting budgets for interns and co-op students. </a:t>
            </a:r>
          </a:p>
          <a:p>
            <a:pPr marL="457200" indent="-457200">
              <a:buFont typeface="Arial" panose="020B0604020202020204" pitchFamily="34" charset="0"/>
              <a:buChar char="•"/>
            </a:pPr>
            <a:r>
              <a:rPr lang="en-US" sz="2400" b="1" dirty="0"/>
              <a:t>Career fairs and on-campus recruiting are rated highest in effectiveness for recruiting interns and co-ops. </a:t>
            </a:r>
          </a:p>
          <a:p>
            <a:pPr marL="457200" indent="-457200">
              <a:buFont typeface="Arial" panose="020B0604020202020204" pitchFamily="34" charset="0"/>
              <a:buChar char="•"/>
            </a:pPr>
            <a:r>
              <a:rPr lang="en-US" sz="2400" dirty="0"/>
              <a:t>Employers choose schools for recruiting interns and co-ops based on academic majors offered, perceived quality of the programs, </a:t>
            </a:r>
            <a:r>
              <a:rPr lang="en-US" sz="2400" b="1" dirty="0"/>
              <a:t>and</a:t>
            </a:r>
            <a:r>
              <a:rPr lang="en-US" sz="2400" dirty="0"/>
              <a:t> </a:t>
            </a:r>
            <a:r>
              <a:rPr lang="en-US" sz="2400" b="1" dirty="0"/>
              <a:t>past recruiting experience at the school</a:t>
            </a:r>
            <a:r>
              <a:rPr lang="en-US" sz="2400" dirty="0"/>
              <a:t>. </a:t>
            </a:r>
          </a:p>
          <a:p>
            <a:endParaRPr lang="en-US" sz="3200" dirty="0" smtClean="0"/>
          </a:p>
          <a:p>
            <a:endParaRPr lang="en-US" sz="3200" dirty="0"/>
          </a:p>
          <a:p>
            <a:r>
              <a:rPr lang="en-US" sz="1600" dirty="0"/>
              <a:t>Source: 2014 Internship &amp; Co-op Survey, National Association of Colleges and </a:t>
            </a:r>
            <a:r>
              <a:rPr lang="en-US" sz="1600" dirty="0" smtClean="0"/>
              <a:t>Employers</a:t>
            </a:r>
            <a:endParaRPr lang="en-US" sz="1600" dirty="0"/>
          </a:p>
        </p:txBody>
      </p:sp>
    </p:spTree>
    <p:extLst>
      <p:ext uri="{BB962C8B-B14F-4D97-AF65-F5344CB8AC3E}">
        <p14:creationId xmlns:p14="http://schemas.microsoft.com/office/powerpoint/2010/main" val="3973775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http://www.google.com/url?sa=i&amp;source=images&amp;cd=&amp;docid=JjcnRg2saj1n4M&amp;tbnid=8sn5D1LrzMiU5M:&amp;ved=0CAUQjBwwAA&amp;url=http%3A%2F%2Fwww.free-power-point-templates.com%2Fwp-content%2Fuploads%2F2011%2F10%2F1703_example.jpg&amp;ei=8e8jUcjNBcmrygHU-4DQBA&amp;psig=AFQjCNGWPkhddud7Rg9sbfh1GB1gH_Bqgg&amp;ust=1361396081123234"/>
          <p:cNvSpPr>
            <a:spLocks noChangeAspect="1" noChangeArrowheads="1"/>
          </p:cNvSpPr>
          <p:nvPr/>
        </p:nvSpPr>
        <p:spPr bwMode="auto">
          <a:xfrm>
            <a:off x="63500" y="-136525"/>
            <a:ext cx="2857500" cy="2286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364" name="AutoShape 4" descr="http://www.google.com/url?sa=i&amp;source=images&amp;cd=&amp;docid=JjcnRg2saj1n4M&amp;tbnid=8sn5D1LrzMiU5M:&amp;ved=0CAUQjBwwAA&amp;url=http%3A%2F%2Fwww.free-power-point-templates.com%2Fwp-content%2Fuploads%2F2011%2F10%2F1703_example.jpg&amp;ei=8e8jUcjNBcmrygHU-4DQBA&amp;psig=AFQjCNGWPkhddud7Rg9sbfh1GB1gH_Bqgg&amp;ust=1361396081123234"/>
          <p:cNvSpPr>
            <a:spLocks noChangeAspect="1" noChangeArrowheads="1"/>
          </p:cNvSpPr>
          <p:nvPr/>
        </p:nvSpPr>
        <p:spPr bwMode="auto">
          <a:xfrm>
            <a:off x="63500" y="-136525"/>
            <a:ext cx="2857500" cy="2286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8200" y="304800"/>
            <a:ext cx="7696200" cy="830997"/>
          </a:xfrm>
          <a:prstGeom prst="rect">
            <a:avLst/>
          </a:prstGeom>
          <a:noFill/>
        </p:spPr>
        <p:txBody>
          <a:bodyPr wrap="square" rtlCol="0">
            <a:spAutoFit/>
          </a:bodyPr>
          <a:lstStyle/>
          <a:p>
            <a:pPr algn="ctr"/>
            <a:r>
              <a:rPr lang="en-US" sz="4800" b="1" dirty="0" smtClean="0">
                <a:solidFill>
                  <a:schemeClr val="bg1"/>
                </a:solidFill>
              </a:rPr>
              <a:t>A moment to share</a:t>
            </a:r>
            <a:endParaRPr lang="en-US" sz="4800" b="1" dirty="0">
              <a:solidFill>
                <a:schemeClr val="bg1"/>
              </a:solidFill>
            </a:endParaRPr>
          </a:p>
        </p:txBody>
      </p:sp>
      <p:pic>
        <p:nvPicPr>
          <p:cNvPr id="17"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3886200" y="1676400"/>
            <a:ext cx="5181600" cy="4401205"/>
          </a:xfrm>
          <a:prstGeom prst="rect">
            <a:avLst/>
          </a:prstGeom>
          <a:noFill/>
        </p:spPr>
        <p:txBody>
          <a:bodyPr wrap="square" rtlCol="0">
            <a:spAutoFit/>
          </a:bodyPr>
          <a:lstStyle/>
          <a:p>
            <a:r>
              <a:rPr lang="en-US" sz="4000" dirty="0" smtClean="0"/>
              <a:t>Has a student ever informed you that they were completing their degree for reasons entirely other than helping them get a job later on?</a:t>
            </a:r>
            <a:endParaRPr lang="en-US" sz="4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450032"/>
            <a:ext cx="3429000" cy="4853940"/>
          </a:xfrm>
          <a:prstGeom prst="rect">
            <a:avLst/>
          </a:prstGeom>
        </p:spPr>
      </p:pic>
    </p:spTree>
    <p:extLst>
      <p:ext uri="{BB962C8B-B14F-4D97-AF65-F5344CB8AC3E}">
        <p14:creationId xmlns:p14="http://schemas.microsoft.com/office/powerpoint/2010/main" val="869621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006258254"/>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752600" y="452482"/>
            <a:ext cx="7010400" cy="646331"/>
          </a:xfrm>
          <a:prstGeom prst="rect">
            <a:avLst/>
          </a:prstGeom>
          <a:noFill/>
        </p:spPr>
        <p:txBody>
          <a:bodyPr wrap="square" rtlCol="0">
            <a:spAutoFit/>
          </a:bodyPr>
          <a:lstStyle/>
          <a:p>
            <a:r>
              <a:rPr lang="en-US" sz="3600" dirty="0" smtClean="0"/>
              <a:t>Career Expo Attendance ~1100</a:t>
            </a:r>
            <a:endParaRPr lang="en-US" sz="3600" dirty="0"/>
          </a:p>
        </p:txBody>
      </p:sp>
      <p:sp>
        <p:nvSpPr>
          <p:cNvPr id="8" name="Frame 7"/>
          <p:cNvSpPr/>
          <p:nvPr/>
        </p:nvSpPr>
        <p:spPr>
          <a:xfrm>
            <a:off x="457200" y="304800"/>
            <a:ext cx="8001000" cy="5867400"/>
          </a:xfrm>
          <a:prstGeom prst="frame">
            <a:avLst>
              <a:gd name="adj1" fmla="val 15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733800" y="6391372"/>
            <a:ext cx="7239000" cy="369332"/>
          </a:xfrm>
          <a:prstGeom prst="rect">
            <a:avLst/>
          </a:prstGeom>
          <a:noFill/>
        </p:spPr>
        <p:txBody>
          <a:bodyPr wrap="square" rtlCol="0">
            <a:spAutoFit/>
          </a:bodyPr>
          <a:lstStyle/>
          <a:p>
            <a:r>
              <a:rPr lang="en-US" dirty="0" smtClean="0"/>
              <a:t>Spring 2015</a:t>
            </a:r>
            <a:endParaRPr lang="en-US" dirty="0"/>
          </a:p>
        </p:txBody>
      </p:sp>
    </p:spTree>
    <p:extLst>
      <p:ext uri="{BB962C8B-B14F-4D97-AF65-F5344CB8AC3E}">
        <p14:creationId xmlns:p14="http://schemas.microsoft.com/office/powerpoint/2010/main" val="2150846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769441"/>
          </a:xfrm>
          <a:prstGeom prst="rect">
            <a:avLst/>
          </a:prstGeom>
          <a:noFill/>
        </p:spPr>
        <p:txBody>
          <a:bodyPr wrap="square" rtlCol="0">
            <a:spAutoFit/>
          </a:bodyPr>
          <a:lstStyle/>
          <a:p>
            <a:pPr algn="ctr"/>
            <a:r>
              <a:rPr lang="en-US" sz="4400" b="1" dirty="0" smtClean="0">
                <a:solidFill>
                  <a:schemeClr val="bg1"/>
                </a:solidFill>
              </a:rPr>
              <a:t>Are CAS jobs at the Career Expo?</a:t>
            </a:r>
            <a:endParaRPr lang="en-US" sz="44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4" name="Rectangle 13"/>
          <p:cNvSpPr/>
          <p:nvPr/>
        </p:nvSpPr>
        <p:spPr>
          <a:xfrm>
            <a:off x="313743" y="4826675"/>
            <a:ext cx="8455639" cy="1754326"/>
          </a:xfrm>
          <a:prstGeom prst="rect">
            <a:avLst/>
          </a:prstGeom>
        </p:spPr>
        <p:txBody>
          <a:bodyPr wrap="square">
            <a:spAutoFit/>
          </a:bodyPr>
          <a:lstStyle/>
          <a:p>
            <a:pPr marL="457200" indent="-457200">
              <a:buFont typeface="Arial" panose="020B0604020202020204" pitchFamily="34" charset="0"/>
              <a:buChar char="•"/>
            </a:pPr>
            <a:r>
              <a:rPr lang="en-US" dirty="0" smtClean="0"/>
              <a:t>Survey respondents were asked to report on their hiring intentions for all broad categories of majors.</a:t>
            </a:r>
          </a:p>
          <a:p>
            <a:pPr marL="457200" indent="-457200">
              <a:buFont typeface="Arial" panose="020B0604020202020204" pitchFamily="34" charset="0"/>
              <a:buChar char="•"/>
            </a:pPr>
            <a:r>
              <a:rPr lang="en-US" dirty="0" smtClean="0"/>
              <a:t>All Expo attendees are encouraged to research employers and open positions before attending the expo.</a:t>
            </a:r>
          </a:p>
          <a:p>
            <a:endParaRPr lang="en-US" sz="1600" dirty="0" smtClean="0"/>
          </a:p>
          <a:p>
            <a:r>
              <a:rPr lang="en-US" sz="1600" dirty="0" smtClean="0"/>
              <a:t>Source</a:t>
            </a:r>
            <a:r>
              <a:rPr lang="en-US" sz="1600" dirty="0"/>
              <a:t>: </a:t>
            </a:r>
            <a:r>
              <a:rPr lang="en-US" sz="1600" dirty="0" smtClean="0"/>
              <a:t>2015 Job Outlook, </a:t>
            </a:r>
            <a:r>
              <a:rPr lang="en-US" sz="1600" dirty="0"/>
              <a:t>National Association of Colleges and </a:t>
            </a:r>
            <a:r>
              <a:rPr lang="en-US" sz="1600" dirty="0" smtClean="0"/>
              <a:t>Employers</a:t>
            </a:r>
            <a:endParaRPr lang="en-US" sz="16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311" y="1226641"/>
            <a:ext cx="8139377" cy="3374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319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2050" name="Picture 2" descr="C:\Users\hhhughes\AppData\Local\Microsoft\Windows\Temporary Internet Files\Content.Outlook\W97NOHK7\IMG_0053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20320"/>
            <a:ext cx="5095875" cy="679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389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3074" name="Picture 2" descr="C:\Users\hhhughes\AppData\Local\Microsoft\Windows\Temporary Internet Files\Content.Outlook\W97NOHK7\IMG_005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29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4098" name="Picture 2" descr="C:\Users\hhhughes\AppData\Local\Microsoft\Windows\Temporary Internet Files\Content.Outlook\W97NOHK7\IMG_005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38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5122" name="Picture 2" descr="C:\Users\hhhughes\AppData\Local\Microsoft\Windows\Temporary Internet Files\Content.Outlook\W97NOHK7\IMG_00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4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8194" name="Picture 2" descr="C:\Users\hhhughes\AppData\Local\Microsoft\Windows\Temporary Internet Files\Content.Outlook\W97NOHK7\IMG_005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845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pic>
        <p:nvPicPr>
          <p:cNvPr id="6146" name="Picture 2" descr="C:\Users\hhhughes\AppData\Local\Microsoft\Windows\Temporary Internet Files\Content.Outlook\W97NOHK7\IMG_005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76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800219"/>
          </a:xfrm>
          <a:prstGeom prst="rect">
            <a:avLst/>
          </a:prstGeom>
          <a:noFill/>
        </p:spPr>
        <p:txBody>
          <a:bodyPr wrap="square" rtlCol="0">
            <a:spAutoFit/>
          </a:bodyPr>
          <a:lstStyle/>
          <a:p>
            <a:pPr algn="ctr"/>
            <a:r>
              <a:rPr lang="en-US" sz="4600" b="1" dirty="0" smtClean="0">
                <a:solidFill>
                  <a:schemeClr val="bg1"/>
                </a:solidFill>
              </a:rPr>
              <a:t>Planning Ahead</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4" name="Rectangle 13"/>
          <p:cNvSpPr/>
          <p:nvPr/>
        </p:nvSpPr>
        <p:spPr>
          <a:xfrm>
            <a:off x="989250" y="4897120"/>
            <a:ext cx="7772399" cy="1631216"/>
          </a:xfrm>
          <a:prstGeom prst="rect">
            <a:avLst/>
          </a:prstGeom>
        </p:spPr>
        <p:txBody>
          <a:bodyPr wrap="square">
            <a:spAutoFit/>
          </a:bodyPr>
          <a:lstStyle/>
          <a:p>
            <a:pPr marL="457200" indent="-457200">
              <a:buFont typeface="Arial" panose="020B0604020202020204" pitchFamily="34" charset="0"/>
              <a:buChar char="•"/>
            </a:pPr>
            <a:r>
              <a:rPr lang="en-US" dirty="0" smtClean="0"/>
              <a:t>Students </a:t>
            </a:r>
            <a:r>
              <a:rPr lang="en-US" dirty="0"/>
              <a:t>who do not have a plan in place by fall of their senior year could miss out on a significant percentage of the recruitment efforts made</a:t>
            </a:r>
            <a:r>
              <a:rPr lang="en-US" dirty="0" smtClean="0"/>
              <a:t>.</a:t>
            </a:r>
          </a:p>
          <a:p>
            <a:pPr>
              <a:buFont typeface="Arial" pitchFamily="34" charset="0"/>
              <a:buChar char="•"/>
            </a:pPr>
            <a:endParaRPr lang="en-US" sz="1600" dirty="0"/>
          </a:p>
          <a:p>
            <a:r>
              <a:rPr lang="en-US" sz="1600" dirty="0"/>
              <a:t>Source: </a:t>
            </a:r>
            <a:r>
              <a:rPr lang="en-US" sz="1600" dirty="0" smtClean="0"/>
              <a:t>2015 </a:t>
            </a:r>
            <a:r>
              <a:rPr lang="en-US" sz="1600" dirty="0"/>
              <a:t>Job Outlook, National Association of Colleges and Employers</a:t>
            </a:r>
          </a:p>
          <a:p>
            <a:endParaRPr lang="en-US" sz="28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291" y="1447800"/>
            <a:ext cx="7643018" cy="309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094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830997"/>
          </a:xfrm>
          <a:prstGeom prst="rect">
            <a:avLst/>
          </a:prstGeom>
          <a:noFill/>
        </p:spPr>
        <p:txBody>
          <a:bodyPr wrap="square" rtlCol="0">
            <a:spAutoFit/>
          </a:bodyPr>
          <a:lstStyle/>
          <a:p>
            <a:r>
              <a:rPr lang="en-US" sz="4600" b="1" dirty="0" smtClean="0">
                <a:solidFill>
                  <a:schemeClr val="bg1"/>
                </a:solidFill>
              </a:rPr>
              <a:t>Career Development Themes</a:t>
            </a:r>
            <a:endParaRPr lang="en-US" sz="46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graphicFrame>
        <p:nvGraphicFramePr>
          <p:cNvPr id="10" name="Diagram 9"/>
          <p:cNvGraphicFramePr/>
          <p:nvPr>
            <p:extLst>
              <p:ext uri="{D42A27DB-BD31-4B8C-83A1-F6EECF244321}">
                <p14:modId xmlns:p14="http://schemas.microsoft.com/office/powerpoint/2010/main" val="633669232"/>
              </p:ext>
            </p:extLst>
          </p:nvPr>
        </p:nvGraphicFramePr>
        <p:xfrm>
          <a:off x="304800" y="1447800"/>
          <a:ext cx="8534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ultiply 1"/>
          <p:cNvSpPr/>
          <p:nvPr/>
        </p:nvSpPr>
        <p:spPr>
          <a:xfrm>
            <a:off x="3677239" y="2216085"/>
            <a:ext cx="4572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2"/>
          <p:cNvSpPr/>
          <p:nvPr/>
        </p:nvSpPr>
        <p:spPr>
          <a:xfrm>
            <a:off x="4114800" y="2216085"/>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4553932" y="2216085"/>
            <a:ext cx="4572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qual 3"/>
          <p:cNvSpPr/>
          <p:nvPr/>
        </p:nvSpPr>
        <p:spPr>
          <a:xfrm>
            <a:off x="5011132" y="2254185"/>
            <a:ext cx="399068"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7821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http://www.google.com/url?sa=i&amp;source=images&amp;cd=&amp;docid=JjcnRg2saj1n4M&amp;tbnid=8sn5D1LrzMiU5M:&amp;ved=0CAUQjBwwAA&amp;url=http%3A%2F%2Fwww.free-power-point-templates.com%2Fwp-content%2Fuploads%2F2011%2F10%2F1703_example.jpg&amp;ei=8e8jUcjNBcmrygHU-4DQBA&amp;psig=AFQjCNGWPkhddud7Rg9sbfh1GB1gH_Bqgg&amp;ust=1361396081123234"/>
          <p:cNvSpPr>
            <a:spLocks noChangeAspect="1" noChangeArrowheads="1"/>
          </p:cNvSpPr>
          <p:nvPr/>
        </p:nvSpPr>
        <p:spPr bwMode="auto">
          <a:xfrm>
            <a:off x="63500" y="-136525"/>
            <a:ext cx="2857500" cy="2286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364" name="AutoShape 4" descr="http://www.google.com/url?sa=i&amp;source=images&amp;cd=&amp;docid=JjcnRg2saj1n4M&amp;tbnid=8sn5D1LrzMiU5M:&amp;ved=0CAUQjBwwAA&amp;url=http%3A%2F%2Fwww.free-power-point-templates.com%2Fwp-content%2Fuploads%2F2011%2F10%2F1703_example.jpg&amp;ei=8e8jUcjNBcmrygHU-4DQBA&amp;psig=AFQjCNGWPkhddud7Rg9sbfh1GB1gH_Bqgg&amp;ust=1361396081123234"/>
          <p:cNvSpPr>
            <a:spLocks noChangeAspect="1" noChangeArrowheads="1"/>
          </p:cNvSpPr>
          <p:nvPr/>
        </p:nvSpPr>
        <p:spPr bwMode="auto">
          <a:xfrm>
            <a:off x="63500" y="-136525"/>
            <a:ext cx="2857500" cy="2286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4" name="TextBox 13"/>
          <p:cNvSpPr txBox="1"/>
          <p:nvPr/>
        </p:nvSpPr>
        <p:spPr>
          <a:xfrm>
            <a:off x="381000" y="1447800"/>
            <a:ext cx="8382000" cy="5539978"/>
          </a:xfrm>
          <a:prstGeom prst="rect">
            <a:avLst/>
          </a:prstGeom>
          <a:noFill/>
        </p:spPr>
        <p:txBody>
          <a:bodyPr wrap="square" rtlCol="0">
            <a:spAutoFit/>
          </a:bodyPr>
          <a:lstStyle/>
          <a:p>
            <a:pPr>
              <a:lnSpc>
                <a:spcPct val="150000"/>
              </a:lnSpc>
              <a:buFont typeface="Arial" charset="0"/>
              <a:buChar char="•"/>
            </a:pPr>
            <a:r>
              <a:rPr lang="en-US" sz="3200" dirty="0" smtClean="0"/>
              <a:t>Career Development Themes by Year</a:t>
            </a:r>
          </a:p>
          <a:p>
            <a:pPr>
              <a:lnSpc>
                <a:spcPct val="150000"/>
              </a:lnSpc>
              <a:buFont typeface="Arial" charset="0"/>
              <a:buChar char="•"/>
            </a:pPr>
            <a:r>
              <a:rPr lang="en-US" sz="3200" dirty="0" smtClean="0">
                <a:ea typeface="Tahoma" pitchFamily="34" charset="0"/>
                <a:cs typeface="Tahoma" pitchFamily="34" charset="0"/>
              </a:rPr>
              <a:t>Preliminary Concerns</a:t>
            </a:r>
          </a:p>
          <a:p>
            <a:pPr>
              <a:lnSpc>
                <a:spcPct val="150000"/>
              </a:lnSpc>
              <a:buFont typeface="Arial" charset="0"/>
              <a:buChar char="•"/>
            </a:pPr>
            <a:r>
              <a:rPr lang="en-US" sz="3200" dirty="0" smtClean="0">
                <a:ea typeface="Tahoma" pitchFamily="34" charset="0"/>
                <a:cs typeface="Tahoma" pitchFamily="34" charset="0"/>
              </a:rPr>
              <a:t>Opportunities &amp; the Data</a:t>
            </a:r>
          </a:p>
          <a:p>
            <a:pPr>
              <a:lnSpc>
                <a:spcPct val="150000"/>
              </a:lnSpc>
              <a:buFont typeface="Arial" charset="0"/>
              <a:buChar char="•"/>
            </a:pPr>
            <a:r>
              <a:rPr lang="en-US" sz="3200" b="1" dirty="0" smtClean="0">
                <a:solidFill>
                  <a:srgbClr val="990033"/>
                </a:solidFill>
                <a:ea typeface="Tahoma" pitchFamily="34" charset="0"/>
                <a:cs typeface="Tahoma" pitchFamily="34" charset="0"/>
              </a:rPr>
              <a:t>CougLink</a:t>
            </a:r>
          </a:p>
          <a:p>
            <a:pPr>
              <a:lnSpc>
                <a:spcPct val="150000"/>
              </a:lnSpc>
              <a:buFont typeface="Arial" charset="0"/>
              <a:buChar char="•"/>
            </a:pPr>
            <a:r>
              <a:rPr lang="en-US" sz="3200" dirty="0" smtClean="0">
                <a:ea typeface="Tahoma" pitchFamily="34" charset="0"/>
                <a:cs typeface="Tahoma" pitchFamily="34" charset="0"/>
              </a:rPr>
              <a:t>ASCC Career Events</a:t>
            </a:r>
          </a:p>
          <a:p>
            <a:pPr>
              <a:lnSpc>
                <a:spcPct val="150000"/>
              </a:lnSpc>
              <a:buFont typeface="Arial" charset="0"/>
              <a:buChar char="•"/>
            </a:pPr>
            <a:r>
              <a:rPr lang="en-US" sz="3200" dirty="0" smtClean="0">
                <a:ea typeface="Tahoma" pitchFamily="34" charset="0"/>
                <a:cs typeface="Tahoma" pitchFamily="34" charset="0"/>
              </a:rPr>
              <a:t>One-On-One Assistance</a:t>
            </a:r>
          </a:p>
          <a:p>
            <a:pPr>
              <a:lnSpc>
                <a:spcPct val="150000"/>
              </a:lnSpc>
              <a:buFont typeface="Arial" charset="0"/>
              <a:buChar char="•"/>
            </a:pPr>
            <a:r>
              <a:rPr lang="en-US" sz="3200" dirty="0" smtClean="0">
                <a:ea typeface="Tahoma" pitchFamily="34" charset="0"/>
                <a:cs typeface="Tahoma" pitchFamily="34" charset="0"/>
              </a:rPr>
              <a:t>Resume Coloring Book</a:t>
            </a:r>
          </a:p>
          <a:p>
            <a:endParaRPr lang="en-US" b="1" dirty="0">
              <a:solidFill>
                <a:schemeClr val="bg1"/>
              </a:solidFill>
              <a:latin typeface="Century Gothic" pitchFamily="34" charset="0"/>
            </a:endParaRPr>
          </a:p>
        </p:txBody>
      </p:sp>
      <p:sp>
        <p:nvSpPr>
          <p:cNvPr id="12" name="Rectangle 11"/>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38200" y="304800"/>
            <a:ext cx="7696200" cy="830997"/>
          </a:xfrm>
          <a:prstGeom prst="rect">
            <a:avLst/>
          </a:prstGeom>
          <a:noFill/>
        </p:spPr>
        <p:txBody>
          <a:bodyPr wrap="square" rtlCol="0">
            <a:spAutoFit/>
          </a:bodyPr>
          <a:lstStyle/>
          <a:p>
            <a:r>
              <a:rPr lang="en-US" sz="4800" b="1" dirty="0" smtClean="0">
                <a:solidFill>
                  <a:schemeClr val="bg1"/>
                </a:solidFill>
              </a:rPr>
              <a:t>Agenda</a:t>
            </a:r>
            <a:endParaRPr lang="en-US" sz="4800" b="1" dirty="0">
              <a:solidFill>
                <a:schemeClr val="bg1"/>
              </a:solidFill>
            </a:endParaRPr>
          </a:p>
        </p:txBody>
      </p:sp>
      <p:pic>
        <p:nvPicPr>
          <p:cNvPr id="17"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Tree>
    <p:extLst>
      <p:ext uri="{BB962C8B-B14F-4D97-AF65-F5344CB8AC3E}">
        <p14:creationId xmlns:p14="http://schemas.microsoft.com/office/powerpoint/2010/main" val="795962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Knowledge of Self and Employer</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67123" y="285690"/>
            <a:ext cx="8077200" cy="800219"/>
          </a:xfrm>
          <a:prstGeom prst="rect">
            <a:avLst/>
          </a:prstGeom>
          <a:noFill/>
        </p:spPr>
        <p:txBody>
          <a:bodyPr wrap="square" rtlCol="0">
            <a:spAutoFit/>
          </a:bodyPr>
          <a:lstStyle/>
          <a:p>
            <a:pPr algn="ctr"/>
            <a:r>
              <a:rPr lang="en-US" sz="4600" b="1" dirty="0" smtClean="0">
                <a:solidFill>
                  <a:schemeClr val="bg1"/>
                </a:solidFill>
              </a:rPr>
              <a:t>Online Resources</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919523" y="1371600"/>
            <a:ext cx="7772400" cy="5170646"/>
          </a:xfrm>
          <a:prstGeom prst="rect">
            <a:avLst/>
          </a:prstGeom>
          <a:noFill/>
        </p:spPr>
        <p:txBody>
          <a:bodyPr wrap="square" rtlCol="0">
            <a:spAutoFit/>
          </a:bodyPr>
          <a:lstStyle/>
          <a:p>
            <a:r>
              <a:rPr lang="en-US" sz="2400" b="1" dirty="0"/>
              <a:t>Forbes </a:t>
            </a:r>
            <a:r>
              <a:rPr lang="en-US" sz="2400" b="1" dirty="0" smtClean="0"/>
              <a:t>top </a:t>
            </a:r>
            <a:r>
              <a:rPr lang="en-US" sz="2400" b="1" dirty="0"/>
              <a:t>internship websites</a:t>
            </a:r>
            <a:r>
              <a:rPr lang="en-US" sz="2400" b="1" dirty="0" smtClean="0"/>
              <a:t>:	</a:t>
            </a:r>
          </a:p>
          <a:p>
            <a:endParaRPr lang="en-US" dirty="0"/>
          </a:p>
          <a:p>
            <a:pPr marL="342900" indent="-342900">
              <a:buFont typeface="+mj-lt"/>
              <a:buAutoNum type="arabicPeriod"/>
            </a:pPr>
            <a:r>
              <a:rPr lang="en-US" u="sng" dirty="0" smtClean="0">
                <a:hlinkClick r:id="rId4"/>
              </a:rPr>
              <a:t>www.linkedin.com</a:t>
            </a:r>
            <a:endParaRPr lang="en-US" u="sng" dirty="0" smtClean="0"/>
          </a:p>
          <a:p>
            <a:pPr marL="342900" indent="-342900">
              <a:buFont typeface="+mj-lt"/>
              <a:buAutoNum type="arabicPeriod"/>
            </a:pPr>
            <a:endParaRPr lang="en-US" dirty="0"/>
          </a:p>
          <a:p>
            <a:pPr marL="342900" indent="-342900">
              <a:buFont typeface="+mj-lt"/>
              <a:buAutoNum type="arabicPeriod"/>
            </a:pPr>
            <a:r>
              <a:rPr lang="en-US" u="sng" dirty="0" smtClean="0">
                <a:hlinkClick r:id="rId5"/>
              </a:rPr>
              <a:t>www.glassdoor.com</a:t>
            </a:r>
            <a:endParaRPr lang="en-US" u="sng" dirty="0" smtClean="0"/>
          </a:p>
          <a:p>
            <a:pPr marL="342900" indent="-342900">
              <a:buFont typeface="+mj-lt"/>
              <a:buAutoNum type="arabicPeriod"/>
            </a:pPr>
            <a:endParaRPr lang="en-US" dirty="0"/>
          </a:p>
          <a:p>
            <a:pPr marL="342900" indent="-342900">
              <a:buFont typeface="+mj-lt"/>
              <a:buAutoNum type="arabicPeriod"/>
            </a:pPr>
            <a:r>
              <a:rPr lang="en-US" u="sng" dirty="0" smtClean="0">
                <a:hlinkClick r:id="rId6"/>
              </a:rPr>
              <a:t>www.google.com</a:t>
            </a:r>
            <a:endParaRPr lang="en-US" u="sng" dirty="0" smtClean="0"/>
          </a:p>
          <a:p>
            <a:pPr marL="342900" indent="-342900">
              <a:buFont typeface="+mj-lt"/>
              <a:buAutoNum type="arabicPeriod"/>
            </a:pPr>
            <a:endParaRPr lang="en-US" dirty="0"/>
          </a:p>
          <a:p>
            <a:pPr marL="342900" indent="-342900">
              <a:buFont typeface="+mj-lt"/>
              <a:buAutoNum type="arabicPeriod"/>
            </a:pPr>
            <a:r>
              <a:rPr lang="en-US" dirty="0"/>
              <a:t>University specific job &amp; internship postings &amp; alumni </a:t>
            </a:r>
            <a:r>
              <a:rPr lang="en-US" dirty="0" smtClean="0"/>
              <a:t>networks:</a:t>
            </a:r>
          </a:p>
          <a:p>
            <a:pPr marL="800100" lvl="1" indent="-342900">
              <a:buFont typeface="+mj-lt"/>
              <a:buAutoNum type="arabicPeriod"/>
            </a:pPr>
            <a:r>
              <a:rPr lang="en-US" u="sng" dirty="0" smtClean="0">
                <a:hlinkClick r:id="rId7"/>
              </a:rPr>
              <a:t>www.couglink.org</a:t>
            </a:r>
            <a:r>
              <a:rPr lang="en-US" dirty="0" smtClean="0"/>
              <a:t>  ASCC Job/Internship Postings</a:t>
            </a:r>
          </a:p>
          <a:p>
            <a:pPr marL="800100" lvl="1" indent="-342900">
              <a:buFont typeface="+mj-lt"/>
              <a:buAutoNum type="arabicPeriod"/>
            </a:pPr>
            <a:r>
              <a:rPr lang="en-US" u="sng" dirty="0" smtClean="0">
                <a:hlinkClick r:id="rId8"/>
              </a:rPr>
              <a:t>www.cbn.wsu.edu</a:t>
            </a:r>
            <a:r>
              <a:rPr lang="en-US" dirty="0" smtClean="0"/>
              <a:t> Alumni </a:t>
            </a:r>
            <a:r>
              <a:rPr lang="en-US" dirty="0"/>
              <a:t>Center Cougar Business </a:t>
            </a:r>
            <a:r>
              <a:rPr lang="en-US" dirty="0" smtClean="0"/>
              <a:t>Network </a:t>
            </a:r>
          </a:p>
          <a:p>
            <a:pPr marL="342900" indent="-342900">
              <a:buFont typeface="+mj-lt"/>
              <a:buAutoNum type="arabicPeriod"/>
            </a:pPr>
            <a:endParaRPr lang="en-US" dirty="0"/>
          </a:p>
          <a:p>
            <a:pPr marL="342900" indent="-342900">
              <a:buFont typeface="+mj-lt"/>
              <a:buAutoNum type="arabicPeriod"/>
            </a:pPr>
            <a:r>
              <a:rPr lang="en-US" u="sng" dirty="0" smtClean="0">
                <a:hlinkClick r:id="rId9"/>
              </a:rPr>
              <a:t>www.internships.com</a:t>
            </a:r>
            <a:r>
              <a:rPr lang="en-US" u="sng" dirty="0"/>
              <a:t> </a:t>
            </a:r>
            <a:r>
              <a:rPr lang="en-US" u="sng" dirty="0" smtClean="0"/>
              <a:t>           </a:t>
            </a:r>
          </a:p>
          <a:p>
            <a:endParaRPr lang="en-US" u="sng" dirty="0" smtClean="0"/>
          </a:p>
          <a:p>
            <a:pPr marL="342900" indent="-342900">
              <a:buFont typeface="+mj-lt"/>
              <a:buAutoNum type="arabicPeriod"/>
            </a:pPr>
            <a:endParaRPr lang="en-US" u="sng" dirty="0"/>
          </a:p>
          <a:p>
            <a:r>
              <a:rPr lang="en-US" dirty="0" smtClean="0"/>
              <a:t>Source: Adams, Susan (2015) </a:t>
            </a:r>
            <a:r>
              <a:rPr lang="en-US" dirty="0">
                <a:hlinkClick r:id="rId10"/>
              </a:rPr>
              <a:t>http://www.forbes.com/sites/susanadams/2015/01/30/the-10-best-websites-for-finding-an-internship</a:t>
            </a:r>
            <a:r>
              <a:rPr lang="en-US" dirty="0" smtClean="0">
                <a:hlinkClick r:id="rId10"/>
              </a:rPr>
              <a:t>/</a:t>
            </a:r>
            <a:r>
              <a:rPr lang="en-US" dirty="0" smtClean="0"/>
              <a:t> </a:t>
            </a:r>
            <a:endParaRPr lang="en-US" dirty="0"/>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800" y="1524000"/>
            <a:ext cx="1009650" cy="101917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9600" y="4800600"/>
            <a:ext cx="3276600" cy="814387"/>
          </a:xfrm>
          <a:prstGeom prst="rect">
            <a:avLst/>
          </a:prstGeom>
        </p:spPr>
      </p:pic>
    </p:spTree>
    <p:extLst>
      <p:ext uri="{BB962C8B-B14F-4D97-AF65-F5344CB8AC3E}">
        <p14:creationId xmlns:p14="http://schemas.microsoft.com/office/powerpoint/2010/main" val="1443849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1219200"/>
            <a:ext cx="8382000" cy="5416868"/>
          </a:xfrm>
          <a:prstGeom prst="rect">
            <a:avLst/>
          </a:prstGeom>
          <a:noFill/>
        </p:spPr>
        <p:txBody>
          <a:bodyPr wrap="square" rtlCol="0">
            <a:spAutoFit/>
          </a:bodyPr>
          <a:lstStyle/>
          <a:p>
            <a:pPr>
              <a:buFont typeface="Arial" pitchFamily="34" charset="0"/>
              <a:buChar char="•"/>
            </a:pPr>
            <a:r>
              <a:rPr lang="en-US" sz="3200" dirty="0" smtClean="0"/>
              <a:t>  </a:t>
            </a:r>
            <a:r>
              <a:rPr lang="en-US" sz="3200" dirty="0"/>
              <a:t>O</a:t>
            </a:r>
            <a:r>
              <a:rPr lang="en-US" sz="3200" dirty="0" smtClean="0"/>
              <a:t>nline location connecting </a:t>
            </a:r>
            <a:r>
              <a:rPr lang="en-US" sz="3200" b="1" dirty="0" smtClean="0">
                <a:solidFill>
                  <a:srgbClr val="990033"/>
                </a:solidFill>
              </a:rPr>
              <a:t>WSU  Students </a:t>
            </a:r>
            <a:r>
              <a:rPr lang="en-US" sz="3200" dirty="0" smtClean="0"/>
              <a:t>to </a:t>
            </a:r>
            <a:r>
              <a:rPr lang="en-US" sz="3200" b="1" dirty="0" smtClean="0">
                <a:solidFill>
                  <a:srgbClr val="990033"/>
                </a:solidFill>
              </a:rPr>
              <a:t>11,000+ Coug Employers </a:t>
            </a:r>
            <a:r>
              <a:rPr lang="en-US" sz="2000" dirty="0" smtClean="0"/>
              <a:t>(www.couglink.org)</a:t>
            </a:r>
          </a:p>
          <a:p>
            <a:pPr>
              <a:buFont typeface="Arial" pitchFamily="34" charset="0"/>
              <a:buChar char="•"/>
            </a:pPr>
            <a:r>
              <a:rPr lang="en-US" sz="3200" dirty="0" smtClean="0"/>
              <a:t>  Every student has an account, students populate it with their own data</a:t>
            </a:r>
          </a:p>
          <a:p>
            <a:pPr>
              <a:buFont typeface="Arial" pitchFamily="34" charset="0"/>
              <a:buChar char="•"/>
            </a:pPr>
            <a:r>
              <a:rPr lang="en-US" sz="3200" dirty="0" smtClean="0"/>
              <a:t>  </a:t>
            </a:r>
            <a:r>
              <a:rPr lang="en-US" sz="3200" b="1" i="1" dirty="0" smtClean="0">
                <a:solidFill>
                  <a:srgbClr val="990033"/>
                </a:solidFill>
              </a:rPr>
              <a:t>Inside CougLink</a:t>
            </a:r>
          </a:p>
          <a:p>
            <a:pPr lvl="1">
              <a:buFont typeface="Arial" pitchFamily="34" charset="0"/>
              <a:buChar char="•"/>
            </a:pPr>
            <a:r>
              <a:rPr lang="en-US" sz="2800" dirty="0" smtClean="0"/>
              <a:t>Academic and Personal Profiles</a:t>
            </a:r>
          </a:p>
          <a:p>
            <a:pPr lvl="1">
              <a:buFont typeface="Arial" pitchFamily="34" charset="0"/>
              <a:buChar char="•"/>
            </a:pPr>
            <a:r>
              <a:rPr lang="en-US" sz="2800" dirty="0" smtClean="0"/>
              <a:t>Upload documents</a:t>
            </a:r>
          </a:p>
          <a:p>
            <a:pPr lvl="1">
              <a:buFont typeface="Arial" pitchFamily="34" charset="0"/>
              <a:buChar char="•"/>
            </a:pPr>
            <a:r>
              <a:rPr lang="en-US" sz="2800" dirty="0" smtClean="0"/>
              <a:t>CougLink Job and Internship Board</a:t>
            </a:r>
          </a:p>
          <a:p>
            <a:pPr lvl="1">
              <a:buFont typeface="Arial" pitchFamily="34" charset="0"/>
              <a:buChar char="•"/>
            </a:pPr>
            <a:r>
              <a:rPr lang="en-US" sz="2800" dirty="0" smtClean="0"/>
              <a:t>On Campus Interviewing</a:t>
            </a:r>
          </a:p>
          <a:p>
            <a:pPr lvl="1">
              <a:buFont typeface="Arial" pitchFamily="34" charset="0"/>
              <a:buChar char="•"/>
            </a:pPr>
            <a:r>
              <a:rPr lang="en-US" sz="2800" dirty="0" smtClean="0"/>
              <a:t>Employer Directory</a:t>
            </a:r>
          </a:p>
          <a:p>
            <a:pPr lvl="1">
              <a:buFont typeface="Arial" pitchFamily="34" charset="0"/>
              <a:buChar char="•"/>
            </a:pPr>
            <a:r>
              <a:rPr lang="en-US" sz="2800" dirty="0" smtClean="0"/>
              <a:t>GoinGlobal.com</a:t>
            </a:r>
          </a:p>
          <a:p>
            <a:endParaRPr lang="en-US" b="1" dirty="0">
              <a:solidFill>
                <a:schemeClr val="bg1"/>
              </a:solidFill>
              <a:latin typeface="Century Gothic" pitchFamily="34" charset="0"/>
            </a:endParaRPr>
          </a:p>
        </p:txBody>
      </p:sp>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What is a Resume? And Why? </a:t>
            </a:r>
            <a:endParaRPr lang="en-US" sz="4400" b="1" dirty="0">
              <a:solidFill>
                <a:schemeClr val="bg1"/>
              </a:solidFill>
              <a:latin typeface="+mj-lt"/>
              <a:ea typeface="Tahoma" pitchFamily="34" charset="0"/>
              <a:cs typeface="Tahoma" pitchFamily="34" charset="0"/>
            </a:endParaRPr>
          </a:p>
        </p:txBody>
      </p:sp>
      <p:pic>
        <p:nvPicPr>
          <p:cNvPr id="10" name="Picture 2" descr="http://1.bp.blogspot.com/_wS7QMuYMLII/TRgKe0nsBAI/AAAAAAAAALI/qxWrMrxRUkE/s1600/ex_pickme.jpg">
            <a:hlinkClick r:id="rId3"/>
          </p:cNvPr>
          <p:cNvPicPr>
            <a:picLocks noChangeAspect="1" noChangeArrowheads="1"/>
          </p:cNvPicPr>
          <p:nvPr/>
        </p:nvPicPr>
        <p:blipFill>
          <a:blip r:embed="rId4" cstate="print"/>
          <a:srcRect/>
          <a:stretch>
            <a:fillRect/>
          </a:stretch>
        </p:blipFill>
        <p:spPr bwMode="auto">
          <a:xfrm>
            <a:off x="6324600" y="3352800"/>
            <a:ext cx="2228850" cy="2971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Rectangle 13"/>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14400" y="304800"/>
            <a:ext cx="7467600" cy="830997"/>
          </a:xfrm>
          <a:prstGeom prst="rect">
            <a:avLst/>
          </a:prstGeom>
          <a:noFill/>
        </p:spPr>
        <p:txBody>
          <a:bodyPr wrap="square" rtlCol="0">
            <a:spAutoFit/>
          </a:bodyPr>
          <a:lstStyle/>
          <a:p>
            <a:r>
              <a:rPr lang="en-US" sz="4600" b="1" dirty="0" smtClean="0">
                <a:solidFill>
                  <a:schemeClr val="bg1"/>
                </a:solidFill>
              </a:rPr>
              <a:t>		   CougLink</a:t>
            </a:r>
            <a:endParaRPr lang="en-US" sz="4600" b="1" dirty="0">
              <a:solidFill>
                <a:schemeClr val="bg1"/>
              </a:solidFill>
            </a:endParaRPr>
          </a:p>
        </p:txBody>
      </p:sp>
      <p:pic>
        <p:nvPicPr>
          <p:cNvPr id="17" name="Picture 2" descr="http://identity.wsu.edu/logo/images/spirit-marks_chead.gif"/>
          <p:cNvPicPr>
            <a:picLocks noChangeAspect="1" noChangeArrowheads="1"/>
          </p:cNvPicPr>
          <p:nvPr/>
        </p:nvPicPr>
        <p:blipFill>
          <a:blip r:embed="rId5"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Tree>
    <p:extLst>
      <p:ext uri="{BB962C8B-B14F-4D97-AF65-F5344CB8AC3E}">
        <p14:creationId xmlns:p14="http://schemas.microsoft.com/office/powerpoint/2010/main" val="3960579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05200" y="3733800"/>
            <a:ext cx="4594529" cy="1754326"/>
          </a:xfrm>
          <a:prstGeom prst="rect">
            <a:avLst/>
          </a:prstGeom>
          <a:noFill/>
        </p:spPr>
        <p:txBody>
          <a:bodyPr wrap="square" rtlCol="0">
            <a:spAutoFit/>
          </a:bodyPr>
          <a:lstStyle/>
          <a:p>
            <a:pPr algn="ctr"/>
            <a:r>
              <a:rPr lang="en-US" dirty="0" smtClean="0"/>
              <a:t>We’re </a:t>
            </a:r>
            <a:r>
              <a:rPr lang="en-US" dirty="0"/>
              <a:t>here to assist you in exploring jobs and internships and developing your professional toolbox….</a:t>
            </a:r>
          </a:p>
          <a:p>
            <a:pPr algn="ctr"/>
            <a:endParaRPr lang="en-US" dirty="0"/>
          </a:p>
          <a:p>
            <a:pPr algn="ctr"/>
            <a:r>
              <a:rPr lang="en-US" dirty="0"/>
              <a:t>Visit </a:t>
            </a:r>
            <a:r>
              <a:rPr lang="en-US" dirty="0" smtClean="0">
                <a:hlinkClick r:id="rId2"/>
              </a:rPr>
              <a:t>www.ascc.wsu.edu</a:t>
            </a:r>
            <a:r>
              <a:rPr lang="en-US" dirty="0" smtClean="0"/>
              <a:t> </a:t>
            </a:r>
            <a:r>
              <a:rPr lang="en-US" dirty="0"/>
              <a:t>or call 509-335-6000 </a:t>
            </a:r>
            <a:r>
              <a:rPr lang="en-US" dirty="0" smtClean="0"/>
              <a:t> for appointment </a:t>
            </a:r>
            <a:r>
              <a:rPr lang="en-US" dirty="0"/>
              <a:t>scheduling </a:t>
            </a:r>
            <a:endParaRPr lang="en-US" b="1" dirty="0">
              <a:solidFill>
                <a:schemeClr val="bg1"/>
              </a:solidFill>
              <a:latin typeface="Century Gothic" pitchFamily="34" charset="0"/>
            </a:endParaRPr>
          </a:p>
        </p:txBody>
      </p:sp>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Types of Resumes</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600" y="408830"/>
            <a:ext cx="7696200" cy="769441"/>
          </a:xfrm>
          <a:prstGeom prst="rect">
            <a:avLst/>
          </a:prstGeom>
          <a:noFill/>
        </p:spPr>
        <p:txBody>
          <a:bodyPr wrap="square" rtlCol="0">
            <a:spAutoFit/>
          </a:bodyPr>
          <a:lstStyle/>
          <a:p>
            <a:pPr algn="ctr"/>
            <a:r>
              <a:rPr lang="en-US" sz="4400" b="1" dirty="0">
                <a:solidFill>
                  <a:schemeClr val="bg1"/>
                </a:solidFill>
              </a:rPr>
              <a:t>One-on-one Assistance</a:t>
            </a:r>
          </a:p>
        </p:txBody>
      </p:sp>
      <p:pic>
        <p:nvPicPr>
          <p:cNvPr id="12"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4" name="TextBox 3"/>
          <p:cNvSpPr txBox="1"/>
          <p:nvPr/>
        </p:nvSpPr>
        <p:spPr>
          <a:xfrm>
            <a:off x="381000" y="1752600"/>
            <a:ext cx="8114106"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 Visit during drop-In </a:t>
            </a:r>
            <a:r>
              <a:rPr lang="en-US" sz="2000" dirty="0"/>
              <a:t>h</a:t>
            </a:r>
            <a:r>
              <a:rPr lang="en-US" sz="2000" dirty="0" smtClean="0"/>
              <a:t>ours, </a:t>
            </a:r>
            <a:r>
              <a:rPr lang="en-US" sz="2000" b="1" dirty="0" smtClean="0"/>
              <a:t>2-4pm, Monday-Friday</a:t>
            </a:r>
            <a:r>
              <a:rPr lang="en-US" sz="2000" dirty="0" smtClean="0"/>
              <a:t>, Lighty 180</a:t>
            </a:r>
          </a:p>
          <a:p>
            <a:pPr marL="285750" indent="-285750">
              <a:buFont typeface="Arial" panose="020B0604020202020204" pitchFamily="34" charset="0"/>
              <a:buChar char="•"/>
            </a:pPr>
            <a:r>
              <a:rPr lang="en-US" sz="2000" dirty="0" smtClean="0"/>
              <a:t> Trained Career Professional to offer you advice and suggestions             </a:t>
            </a:r>
          </a:p>
          <a:p>
            <a:pPr marL="285750" indent="-285750">
              <a:buFont typeface="Arial" panose="020B0604020202020204" pitchFamily="34" charset="0"/>
              <a:buChar char="•"/>
            </a:pPr>
            <a:r>
              <a:rPr lang="en-US" sz="2000" dirty="0" smtClean="0"/>
              <a:t> Resume and Cover Letter help</a:t>
            </a:r>
          </a:p>
          <a:p>
            <a:pPr marL="285750" indent="-285750">
              <a:buFont typeface="Arial" panose="020B0604020202020204" pitchFamily="34" charset="0"/>
              <a:buChar char="•"/>
            </a:pPr>
            <a:r>
              <a:rPr lang="en-US" sz="2000" dirty="0" smtClean="0"/>
              <a:t> Individual Appointments for Career Counseling and Internship Search</a:t>
            </a:r>
          </a:p>
        </p:txBody>
      </p:sp>
      <p:pic>
        <p:nvPicPr>
          <p:cNvPr id="1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6392" y="3810000"/>
            <a:ext cx="3338686" cy="2297806"/>
          </a:xfrm>
          <a:prstGeom prst="rect">
            <a:avLst/>
          </a:prstGeom>
          <a:noFill/>
        </p:spPr>
      </p:pic>
    </p:spTree>
    <p:extLst>
      <p:ext uri="{BB962C8B-B14F-4D97-AF65-F5344CB8AC3E}">
        <p14:creationId xmlns:p14="http://schemas.microsoft.com/office/powerpoint/2010/main" val="3656384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Types of Resumes</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3916" y="439578"/>
            <a:ext cx="8140084" cy="769441"/>
          </a:xfrm>
          <a:prstGeom prst="rect">
            <a:avLst/>
          </a:prstGeom>
          <a:noFill/>
        </p:spPr>
        <p:txBody>
          <a:bodyPr wrap="square" rtlCol="0">
            <a:spAutoFit/>
          </a:bodyPr>
          <a:lstStyle/>
          <a:p>
            <a:pPr algn="ctr"/>
            <a:r>
              <a:rPr lang="en-US" sz="4400" b="1" dirty="0">
                <a:solidFill>
                  <a:schemeClr val="bg1"/>
                </a:solidFill>
              </a:rPr>
              <a:t>Career Counseling &amp; Testing </a:t>
            </a:r>
          </a:p>
        </p:txBody>
      </p:sp>
      <p:pic>
        <p:nvPicPr>
          <p:cNvPr id="12" name="Picture 2" descr="http://identity.wsu.edu/logo/images/spirit-marks_chead.gif"/>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3" name="TextBox 12"/>
          <p:cNvSpPr txBox="1"/>
          <p:nvPr/>
        </p:nvSpPr>
        <p:spPr>
          <a:xfrm>
            <a:off x="304800" y="1524000"/>
            <a:ext cx="8229600" cy="646331"/>
          </a:xfrm>
          <a:prstGeom prst="rect">
            <a:avLst/>
          </a:prstGeom>
          <a:noFill/>
        </p:spPr>
        <p:txBody>
          <a:bodyPr wrap="square" rtlCol="0">
            <a:spAutoFit/>
          </a:bodyPr>
          <a:lstStyle/>
          <a:p>
            <a:r>
              <a:rPr lang="en-US" i="1" dirty="0" smtClean="0"/>
              <a:t>Our career development counselors view career decision making as an on-going “life-planning” process, rather than a one-time choice. </a:t>
            </a:r>
            <a:endParaRPr lang="en-US" i="1" dirty="0"/>
          </a:p>
        </p:txBody>
      </p:sp>
      <p:pic>
        <p:nvPicPr>
          <p:cNvPr id="14" name="Picture 2"/>
          <p:cNvPicPr>
            <a:picLocks noChangeAspect="1" noChangeArrowheads="1"/>
          </p:cNvPicPr>
          <p:nvPr/>
        </p:nvPicPr>
        <p:blipFill>
          <a:blip r:embed="rId3" cstate="print"/>
          <a:srcRect/>
          <a:stretch>
            <a:fillRect/>
          </a:stretch>
        </p:blipFill>
        <p:spPr bwMode="auto">
          <a:xfrm>
            <a:off x="4038600" y="4788932"/>
            <a:ext cx="4191000" cy="1478643"/>
          </a:xfrm>
          <a:prstGeom prst="rect">
            <a:avLst/>
          </a:prstGeom>
          <a:noFill/>
          <a:ln w="9525">
            <a:noFill/>
            <a:miter lim="800000"/>
            <a:headEnd/>
            <a:tailEnd/>
          </a:ln>
        </p:spPr>
      </p:pic>
      <p:sp>
        <p:nvSpPr>
          <p:cNvPr id="2" name="TextBox 1"/>
          <p:cNvSpPr txBox="1"/>
          <p:nvPr/>
        </p:nvSpPr>
        <p:spPr>
          <a:xfrm>
            <a:off x="304800" y="4419600"/>
            <a:ext cx="8229600" cy="369332"/>
          </a:xfrm>
          <a:prstGeom prst="rect">
            <a:avLst/>
          </a:prstGeom>
          <a:noFill/>
        </p:spPr>
        <p:txBody>
          <a:bodyPr wrap="square" rtlCol="0">
            <a:spAutoFit/>
          </a:bodyPr>
          <a:lstStyle/>
          <a:p>
            <a:endParaRPr lang="en-US" dirty="0"/>
          </a:p>
        </p:txBody>
      </p:sp>
      <p:sp>
        <p:nvSpPr>
          <p:cNvPr id="3" name="TextBox 2"/>
          <p:cNvSpPr txBox="1"/>
          <p:nvPr/>
        </p:nvSpPr>
        <p:spPr>
          <a:xfrm>
            <a:off x="304799" y="2286000"/>
            <a:ext cx="7891007" cy="2092881"/>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Through one-on-one 50 minute sessions, career counseling may help you </a:t>
            </a:r>
            <a:r>
              <a:rPr lang="en-US" sz="1600" dirty="0" smtClean="0"/>
              <a:t>to evaluate </a:t>
            </a:r>
            <a:r>
              <a:rPr lang="en-US" sz="1600" dirty="0"/>
              <a:t>and improve your self-understanding, knowledge of the world of work, and decision making skills.  </a:t>
            </a:r>
            <a:endParaRPr lang="en-US" sz="1600" dirty="0" smtClean="0"/>
          </a:p>
          <a:p>
            <a:pPr marL="285750" indent="-285750">
              <a:buFont typeface="Arial" panose="020B0604020202020204" pitchFamily="34" charset="0"/>
              <a:buChar char="•"/>
            </a:pPr>
            <a:r>
              <a:rPr lang="en-US" sz="1600" dirty="0" smtClean="0"/>
              <a:t>Identify </a:t>
            </a:r>
            <a:r>
              <a:rPr lang="en-US" sz="1600" dirty="0"/>
              <a:t>and </a:t>
            </a:r>
            <a:r>
              <a:rPr lang="en-US" sz="1600" dirty="0" smtClean="0"/>
              <a:t>plan </a:t>
            </a:r>
            <a:r>
              <a:rPr lang="en-US" sz="1600" dirty="0"/>
              <a:t>for your career dreams, </a:t>
            </a:r>
            <a:r>
              <a:rPr lang="en-US" sz="1600" dirty="0" smtClean="0"/>
              <a:t>find </a:t>
            </a:r>
            <a:r>
              <a:rPr lang="en-US" sz="1600" dirty="0"/>
              <a:t>ways to overcome career barriers, and become “unstuck” are top reasons to visit with a career counselor.</a:t>
            </a:r>
          </a:p>
          <a:p>
            <a:pPr marL="285750" indent="-285750">
              <a:buFont typeface="Arial" panose="020B0604020202020204" pitchFamily="34" charset="0"/>
              <a:buChar char="•"/>
            </a:pPr>
            <a:r>
              <a:rPr lang="en-US" sz="1600" dirty="0"/>
              <a:t>In addition, career assessments can help clarify your values, interests, and skills, while providing important information to enhance personal growth and self-understanding.</a:t>
            </a:r>
          </a:p>
          <a:p>
            <a:pPr marL="285750" lvl="0" indent="-285750">
              <a:buFont typeface="Arial" panose="020B0604020202020204" pitchFamily="34" charset="0"/>
              <a:buChar char="•"/>
            </a:pPr>
            <a:endParaRPr lang="en-US" dirty="0"/>
          </a:p>
        </p:txBody>
      </p:sp>
      <p:sp>
        <p:nvSpPr>
          <p:cNvPr id="4" name="TextBox 3"/>
          <p:cNvSpPr txBox="1"/>
          <p:nvPr/>
        </p:nvSpPr>
        <p:spPr>
          <a:xfrm>
            <a:off x="609600" y="4953000"/>
            <a:ext cx="3430234" cy="923330"/>
          </a:xfrm>
          <a:prstGeom prst="rect">
            <a:avLst/>
          </a:prstGeom>
          <a:noFill/>
        </p:spPr>
        <p:txBody>
          <a:bodyPr wrap="none" rtlCol="0">
            <a:spAutoFit/>
          </a:bodyPr>
          <a:lstStyle/>
          <a:p>
            <a:pPr algn="ctr"/>
            <a:r>
              <a:rPr lang="en-US" dirty="0"/>
              <a:t>Schedule your appointment </a:t>
            </a:r>
            <a:r>
              <a:rPr lang="en-US" dirty="0" smtClean="0"/>
              <a:t>online</a:t>
            </a:r>
          </a:p>
          <a:p>
            <a:pPr algn="ctr"/>
            <a:r>
              <a:rPr lang="en-US" dirty="0" smtClean="0"/>
              <a:t> </a:t>
            </a:r>
            <a:r>
              <a:rPr lang="en-US" dirty="0"/>
              <a:t>at </a:t>
            </a:r>
            <a:r>
              <a:rPr lang="en-US" u="sng" dirty="0" smtClean="0">
                <a:hlinkClick r:id="rId4"/>
              </a:rPr>
              <a:t>www.ascc.wsu.edu</a:t>
            </a:r>
            <a:r>
              <a:rPr lang="en-US" dirty="0" smtClean="0"/>
              <a:t> </a:t>
            </a:r>
            <a:r>
              <a:rPr lang="en-US" dirty="0"/>
              <a:t>or call </a:t>
            </a:r>
            <a:endParaRPr lang="en-US" dirty="0" smtClean="0"/>
          </a:p>
          <a:p>
            <a:pPr algn="ctr"/>
            <a:r>
              <a:rPr lang="en-US" dirty="0" smtClean="0"/>
              <a:t>509-335-6000</a:t>
            </a:r>
            <a:endParaRPr lang="en-US" dirty="0"/>
          </a:p>
        </p:txBody>
      </p:sp>
    </p:spTree>
    <p:extLst>
      <p:ext uri="{BB962C8B-B14F-4D97-AF65-F5344CB8AC3E}">
        <p14:creationId xmlns:p14="http://schemas.microsoft.com/office/powerpoint/2010/main" val="1166757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Types of Resumes</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3916" y="439578"/>
            <a:ext cx="8140084" cy="646331"/>
          </a:xfrm>
          <a:prstGeom prst="rect">
            <a:avLst/>
          </a:prstGeom>
          <a:noFill/>
        </p:spPr>
        <p:txBody>
          <a:bodyPr wrap="square" rtlCol="0">
            <a:spAutoFit/>
          </a:bodyPr>
          <a:lstStyle/>
          <a:p>
            <a:pPr algn="ctr"/>
            <a:r>
              <a:rPr lang="en-US" sz="3600" b="1" dirty="0" smtClean="0">
                <a:solidFill>
                  <a:schemeClr val="bg1"/>
                </a:solidFill>
              </a:rPr>
              <a:t>What do employers desire in candidates?</a:t>
            </a:r>
            <a:endParaRPr lang="en-US" sz="3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304800" y="4419600"/>
            <a:ext cx="8229600" cy="369332"/>
          </a:xfrm>
          <a:prstGeom prst="rect">
            <a:avLst/>
          </a:prstGeom>
          <a:noFill/>
        </p:spPr>
        <p:txBody>
          <a:bodyPr wrap="square" rtlCol="0">
            <a:spAutoFit/>
          </a:bodyPr>
          <a:lstStyle/>
          <a:p>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126" y="1257128"/>
            <a:ext cx="4293747" cy="560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3234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Types of Resumes</a:t>
            </a:r>
            <a:endParaRPr lang="en-US" sz="4400" b="1" dirty="0">
              <a:solidFill>
                <a:schemeClr val="bg1"/>
              </a:solidFill>
              <a:latin typeface="+mj-lt"/>
              <a:ea typeface="Tahoma" pitchFamily="34" charset="0"/>
              <a:cs typeface="Tahoma" pitchFamily="34" charset="0"/>
            </a:endParaRPr>
          </a:p>
        </p:txBody>
      </p:sp>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3916" y="439578"/>
            <a:ext cx="8140084" cy="584775"/>
          </a:xfrm>
          <a:prstGeom prst="rect">
            <a:avLst/>
          </a:prstGeom>
          <a:noFill/>
        </p:spPr>
        <p:txBody>
          <a:bodyPr wrap="square" rtlCol="0">
            <a:spAutoFit/>
          </a:bodyPr>
          <a:lstStyle/>
          <a:p>
            <a:pPr algn="ctr"/>
            <a:r>
              <a:rPr lang="en-US" sz="3200" b="1" dirty="0" smtClean="0">
                <a:solidFill>
                  <a:schemeClr val="bg1"/>
                </a:solidFill>
              </a:rPr>
              <a:t>What do employers desire in candidates? Cont.</a:t>
            </a:r>
            <a:endParaRPr lang="en-US" sz="32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304800" y="4419600"/>
            <a:ext cx="8229600" cy="369332"/>
          </a:xfrm>
          <a:prstGeom prst="rect">
            <a:avLst/>
          </a:prstGeom>
          <a:noFill/>
        </p:spPr>
        <p:txBody>
          <a:bodyPr wrap="square" rtlCol="0">
            <a:spAutoFit/>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 y="1371600"/>
            <a:ext cx="9011032" cy="449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8980" y="6211669"/>
            <a:ext cx="7846039" cy="615553"/>
          </a:xfrm>
          <a:prstGeom prst="rect">
            <a:avLst/>
          </a:prstGeom>
          <a:noFill/>
        </p:spPr>
        <p:txBody>
          <a:bodyPr wrap="square" rtlCol="0">
            <a:spAutoFit/>
          </a:bodyPr>
          <a:lstStyle/>
          <a:p>
            <a:r>
              <a:rPr lang="en-US" sz="1600" dirty="0"/>
              <a:t>Source: 2015 Job Outlook, National Association of Colleges and Employers</a:t>
            </a:r>
          </a:p>
          <a:p>
            <a:endParaRPr lang="en-US" dirty="0"/>
          </a:p>
        </p:txBody>
      </p:sp>
    </p:spTree>
    <p:extLst>
      <p:ext uri="{BB962C8B-B14F-4D97-AF65-F5344CB8AC3E}">
        <p14:creationId xmlns:p14="http://schemas.microsoft.com/office/powerpoint/2010/main" val="3150643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800219"/>
          </a:xfrm>
          <a:prstGeom prst="rect">
            <a:avLst/>
          </a:prstGeom>
          <a:noFill/>
        </p:spPr>
        <p:txBody>
          <a:bodyPr wrap="square" rtlCol="0">
            <a:spAutoFit/>
          </a:bodyPr>
          <a:lstStyle/>
          <a:p>
            <a:r>
              <a:rPr lang="en-US" sz="4600" b="1" dirty="0" smtClean="0">
                <a:solidFill>
                  <a:schemeClr val="bg1"/>
                </a:solidFill>
              </a:rPr>
              <a:t>Next Steps for your Resume</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pic>
        <p:nvPicPr>
          <p:cNvPr id="9" name="Picture 8" descr="WSU Logo.jpg"/>
          <p:cNvPicPr>
            <a:picLocks noChangeAspect="1"/>
          </p:cNvPicPr>
          <p:nvPr/>
        </p:nvPicPr>
        <p:blipFill rotWithShape="1">
          <a:blip r:embed="rId3">
            <a:extLst>
              <a:ext uri="{28A0092B-C50C-407E-A947-70E740481C1C}">
                <a14:useLocalDpi xmlns:a14="http://schemas.microsoft.com/office/drawing/2010/main" val="0"/>
              </a:ext>
            </a:extLst>
          </a:blip>
          <a:srcRect b="27128"/>
          <a:stretch/>
        </p:blipFill>
        <p:spPr>
          <a:xfrm>
            <a:off x="609600" y="1447800"/>
            <a:ext cx="3632200" cy="1148793"/>
          </a:xfrm>
          <a:prstGeom prst="rect">
            <a:avLst/>
          </a:prstGeom>
        </p:spPr>
      </p:pic>
      <p:pic>
        <p:nvPicPr>
          <p:cNvPr id="13" name="Picture 12" descr="Degrees_of_Transition_Logo_newtag4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447800"/>
            <a:ext cx="2584078" cy="1152610"/>
          </a:xfrm>
          <a:prstGeom prst="rect">
            <a:avLst/>
          </a:prstGeom>
        </p:spPr>
      </p:pic>
      <p:sp>
        <p:nvSpPr>
          <p:cNvPr id="14" name="Title 1"/>
          <p:cNvSpPr txBox="1">
            <a:spLocks/>
          </p:cNvSpPr>
          <p:nvPr/>
        </p:nvSpPr>
        <p:spPr>
          <a:xfrm>
            <a:off x="609230" y="2667001"/>
            <a:ext cx="5562600" cy="5333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663366"/>
                </a:solidFill>
                <a:latin typeface="Rockwell"/>
              </a:rPr>
              <a:t>The Resume Coloring Book </a:t>
            </a:r>
            <a:endParaRPr lang="en-US" dirty="0"/>
          </a:p>
        </p:txBody>
      </p:sp>
      <p:pic>
        <p:nvPicPr>
          <p:cNvPr id="15" name="Picture 14"/>
          <p:cNvPicPr>
            <a:picLocks noChangeAspect="1"/>
          </p:cNvPicPr>
          <p:nvPr/>
        </p:nvPicPr>
        <p:blipFill>
          <a:blip r:embed="rId5"/>
          <a:stretch>
            <a:fillRect/>
          </a:stretch>
        </p:blipFill>
        <p:spPr>
          <a:xfrm>
            <a:off x="381000" y="3276600"/>
            <a:ext cx="2375399" cy="3297268"/>
          </a:xfrm>
          <a:prstGeom prst="rect">
            <a:avLst/>
          </a:prstGeom>
          <a:ln>
            <a:solidFill>
              <a:srgbClr val="4F81BD"/>
            </a:solidFill>
          </a:ln>
        </p:spPr>
      </p:pic>
      <p:sp>
        <p:nvSpPr>
          <p:cNvPr id="16" name="Right Arrow 15"/>
          <p:cNvSpPr/>
          <p:nvPr/>
        </p:nvSpPr>
        <p:spPr>
          <a:xfrm>
            <a:off x="2892336" y="4512029"/>
            <a:ext cx="996387" cy="406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stretch>
            <a:fillRect/>
          </a:stretch>
        </p:blipFill>
        <p:spPr>
          <a:xfrm>
            <a:off x="3968187" y="3295095"/>
            <a:ext cx="2380638" cy="3340731"/>
          </a:xfrm>
          <a:prstGeom prst="rect">
            <a:avLst/>
          </a:prstGeom>
          <a:ln>
            <a:solidFill>
              <a:srgbClr val="4F81BD"/>
            </a:solidFill>
          </a:ln>
        </p:spPr>
      </p:pic>
      <p:pic>
        <p:nvPicPr>
          <p:cNvPr id="18" name="Picture 17" descr="DSC0000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14" y="0"/>
            <a:ext cx="9144000" cy="6858000"/>
          </a:xfrm>
          <a:prstGeom prst="rect">
            <a:avLst/>
          </a:prstGeom>
        </p:spPr>
      </p:pic>
      <p:pic>
        <p:nvPicPr>
          <p:cNvPr id="19" name="Picture 18" descr="DSC0000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4" y="0"/>
            <a:ext cx="9144000" cy="6858000"/>
          </a:xfrm>
          <a:prstGeom prst="rect">
            <a:avLst/>
          </a:prstGeom>
        </p:spPr>
      </p:pic>
      <p:sp>
        <p:nvSpPr>
          <p:cNvPr id="2" name="Rectangle 1"/>
          <p:cNvSpPr/>
          <p:nvPr/>
        </p:nvSpPr>
        <p:spPr>
          <a:xfrm>
            <a:off x="24415" y="0"/>
            <a:ext cx="8890986" cy="461665"/>
          </a:xfrm>
          <a:prstGeom prst="rect">
            <a:avLst/>
          </a:prstGeom>
        </p:spPr>
        <p:txBody>
          <a:bodyPr wrap="square">
            <a:spAutoFit/>
          </a:bodyPr>
          <a:lstStyle/>
          <a:p>
            <a:r>
              <a:rPr lang="en-US" sz="2400" b="1" dirty="0" smtClean="0">
                <a:solidFill>
                  <a:schemeClr val="bg1"/>
                </a:solidFill>
              </a:rPr>
              <a:t> </a:t>
            </a:r>
          </a:p>
        </p:txBody>
      </p:sp>
      <p:sp>
        <p:nvSpPr>
          <p:cNvPr id="20" name="TextBox 19"/>
          <p:cNvSpPr txBox="1"/>
          <p:nvPr/>
        </p:nvSpPr>
        <p:spPr>
          <a:xfrm>
            <a:off x="206282" y="153715"/>
            <a:ext cx="8785318" cy="584775"/>
          </a:xfrm>
          <a:prstGeom prst="rect">
            <a:avLst/>
          </a:prstGeom>
          <a:noFill/>
        </p:spPr>
        <p:txBody>
          <a:bodyPr wrap="square" rtlCol="0">
            <a:spAutoFit/>
          </a:bodyPr>
          <a:lstStyle/>
          <a:p>
            <a:r>
              <a:rPr lang="en-US" sz="3200" b="1" dirty="0">
                <a:solidFill>
                  <a:schemeClr val="bg1"/>
                </a:solidFill>
              </a:rPr>
              <a:t>t</a:t>
            </a:r>
            <a:r>
              <a:rPr lang="en-US" sz="3200" b="1" dirty="0" smtClean="0">
                <a:solidFill>
                  <a:schemeClr val="bg1"/>
                </a:solidFill>
              </a:rPr>
              <a:t>he ASCC is offering…The Resume Coloring Book</a:t>
            </a:r>
            <a:endParaRPr lang="en-US" sz="3200" b="1" dirty="0">
              <a:solidFill>
                <a:schemeClr val="bg1"/>
              </a:solidFill>
            </a:endParaRPr>
          </a:p>
        </p:txBody>
      </p:sp>
      <p:sp>
        <p:nvSpPr>
          <p:cNvPr id="3" name="Rectangle 2"/>
          <p:cNvSpPr/>
          <p:nvPr/>
        </p:nvSpPr>
        <p:spPr>
          <a:xfrm>
            <a:off x="90116" y="4751479"/>
            <a:ext cx="4572000" cy="1200329"/>
          </a:xfrm>
          <a:prstGeom prst="rect">
            <a:avLst/>
          </a:prstGeom>
        </p:spPr>
        <p:txBody>
          <a:bodyPr>
            <a:spAutoFit/>
          </a:bodyPr>
          <a:lstStyle/>
          <a:p>
            <a:r>
              <a:rPr lang="en-US" sz="2400" b="1" dirty="0"/>
              <a:t>New on-line tool can be accessed through our  </a:t>
            </a:r>
            <a:r>
              <a:rPr lang="en-US" sz="2400" b="1" dirty="0">
                <a:hlinkClick r:id="rId8"/>
              </a:rPr>
              <a:t>ASCC web site </a:t>
            </a:r>
            <a:r>
              <a:rPr lang="en-US" sz="2400" b="1" dirty="0"/>
              <a:t>and </a:t>
            </a:r>
            <a:r>
              <a:rPr lang="en-US" sz="2400" b="1" dirty="0">
                <a:hlinkClick r:id="rId9"/>
              </a:rPr>
              <a:t>CougLink</a:t>
            </a:r>
            <a:r>
              <a:rPr lang="en-US" sz="2400" b="1" dirty="0"/>
              <a:t>!</a:t>
            </a:r>
          </a:p>
        </p:txBody>
      </p:sp>
      <p:sp>
        <p:nvSpPr>
          <p:cNvPr id="4" name="TextBox 3"/>
          <p:cNvSpPr txBox="1"/>
          <p:nvPr/>
        </p:nvSpPr>
        <p:spPr>
          <a:xfrm>
            <a:off x="4407691" y="6089339"/>
            <a:ext cx="4507709" cy="461665"/>
          </a:xfrm>
          <a:prstGeom prst="rect">
            <a:avLst/>
          </a:prstGeom>
          <a:noFill/>
        </p:spPr>
        <p:txBody>
          <a:bodyPr wrap="none" rtlCol="0">
            <a:spAutoFit/>
          </a:bodyPr>
          <a:lstStyle/>
          <a:p>
            <a:r>
              <a:rPr lang="en-US" sz="2400" b="1" dirty="0" smtClean="0"/>
              <a:t>Are you serious? A coloring book?</a:t>
            </a:r>
            <a:endParaRPr lang="en-US" sz="2400" b="1" dirty="0"/>
          </a:p>
        </p:txBody>
      </p:sp>
    </p:spTree>
    <p:extLst>
      <p:ext uri="{BB962C8B-B14F-4D97-AF65-F5344CB8AC3E}">
        <p14:creationId xmlns:p14="http://schemas.microsoft.com/office/powerpoint/2010/main" val="162326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200" y="304800"/>
            <a:ext cx="8077200" cy="800219"/>
          </a:xfrm>
          <a:prstGeom prst="rect">
            <a:avLst/>
          </a:prstGeom>
          <a:noFill/>
        </p:spPr>
        <p:txBody>
          <a:bodyPr wrap="square" rtlCol="0">
            <a:spAutoFit/>
          </a:bodyPr>
          <a:lstStyle/>
          <a:p>
            <a:r>
              <a:rPr lang="en-US" sz="4600" b="1" dirty="0" smtClean="0">
                <a:solidFill>
                  <a:schemeClr val="bg1"/>
                </a:solidFill>
              </a:rPr>
              <a:t>Crafting your Resume- Content</a:t>
            </a:r>
            <a:endParaRPr lang="en-US" sz="4600" b="1" dirty="0">
              <a:solidFill>
                <a:schemeClr val="bg1"/>
              </a:solidFill>
            </a:endParaRPr>
          </a:p>
        </p:txBody>
      </p:sp>
      <p:pic>
        <p:nvPicPr>
          <p:cNvPr id="12" name="Picture 2" descr="http://identity.wsu.edu/logo/images/spirit-marks_chead.gif"/>
          <p:cNvPicPr>
            <a:picLocks noChangeAspect="1" noChangeArrowheads="1"/>
          </p:cNvPicPr>
          <p:nvPr/>
        </p:nvPicPr>
        <p:blipFill>
          <a:blip r:embed="rId2"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13" name="TextBox 12"/>
          <p:cNvSpPr txBox="1"/>
          <p:nvPr/>
        </p:nvSpPr>
        <p:spPr>
          <a:xfrm>
            <a:off x="228600" y="1219200"/>
            <a:ext cx="8686800" cy="646331"/>
          </a:xfrm>
          <a:prstGeom prst="rect">
            <a:avLst/>
          </a:prstGeom>
          <a:noFill/>
        </p:spPr>
        <p:txBody>
          <a:bodyPr wrap="square" rtlCol="0">
            <a:spAutoFit/>
          </a:bodyPr>
          <a:lstStyle/>
          <a:p>
            <a:r>
              <a:rPr lang="en-US" sz="3600" b="1" dirty="0">
                <a:ea typeface="Batang" panose="02030600000101010101" pitchFamily="18" charset="-127"/>
                <a:cs typeface="Aparajita" panose="020B0604020202020204" pitchFamily="34" charset="0"/>
              </a:rPr>
              <a:t>Yes, </a:t>
            </a:r>
            <a:r>
              <a:rPr lang="en-US" sz="3600" b="1" dirty="0" smtClean="0">
                <a:ea typeface="Batang" panose="02030600000101010101" pitchFamily="18" charset="-127"/>
                <a:cs typeface="Aparajita" panose="020B0604020202020204" pitchFamily="34" charset="0"/>
              </a:rPr>
              <a:t>The </a:t>
            </a:r>
            <a:r>
              <a:rPr lang="en-US" sz="3600" b="1" dirty="0">
                <a:ea typeface="Batang" panose="02030600000101010101" pitchFamily="18" charset="-127"/>
                <a:cs typeface="Aparajita" panose="020B0604020202020204" pitchFamily="34" charset="0"/>
              </a:rPr>
              <a:t>Resume Coloring </a:t>
            </a:r>
            <a:r>
              <a:rPr lang="en-US" sz="3600" b="1" dirty="0" smtClean="0">
                <a:ea typeface="Batang" panose="02030600000101010101" pitchFamily="18" charset="-127"/>
                <a:cs typeface="Aparajita" panose="020B0604020202020204" pitchFamily="34" charset="0"/>
              </a:rPr>
              <a:t>Book</a:t>
            </a:r>
            <a:endParaRPr lang="en-US" sz="3600" b="1" dirty="0">
              <a:ea typeface="Batang" panose="02030600000101010101" pitchFamily="18" charset="-127"/>
              <a:cs typeface="Aparajita" panose="020B0604020202020204" pitchFamily="34" charset="0"/>
            </a:endParaRPr>
          </a:p>
        </p:txBody>
      </p:sp>
      <p:sp>
        <p:nvSpPr>
          <p:cNvPr id="4" name="TextBox 3"/>
          <p:cNvSpPr txBox="1"/>
          <p:nvPr/>
        </p:nvSpPr>
        <p:spPr>
          <a:xfrm>
            <a:off x="445703" y="1573143"/>
            <a:ext cx="8469697" cy="1754326"/>
          </a:xfrm>
          <a:prstGeom prst="rect">
            <a:avLst/>
          </a:prstGeom>
          <a:noFill/>
        </p:spPr>
        <p:txBody>
          <a:bodyPr wrap="square" rtlCol="0">
            <a:spAutoFit/>
          </a:bodyPr>
          <a:lstStyle/>
          <a:p>
            <a:endParaRPr lang="en-US" dirty="0" smtClean="0"/>
          </a:p>
          <a:p>
            <a:r>
              <a:rPr lang="en-US" sz="2400" dirty="0">
                <a:solidFill>
                  <a:srgbClr val="990033"/>
                </a:solidFill>
              </a:rPr>
              <a:t>The Resume Coloring Book </a:t>
            </a:r>
            <a:r>
              <a:rPr lang="en-US" sz="2400" dirty="0" smtClean="0">
                <a:solidFill>
                  <a:srgbClr val="990033"/>
                </a:solidFill>
              </a:rPr>
              <a:t>is </a:t>
            </a:r>
            <a:r>
              <a:rPr lang="en-US" sz="2400" dirty="0">
                <a:solidFill>
                  <a:srgbClr val="990033"/>
                </a:solidFill>
              </a:rPr>
              <a:t>a </a:t>
            </a:r>
            <a:r>
              <a:rPr lang="en-US" sz="2400" b="1" dirty="0">
                <a:solidFill>
                  <a:schemeClr val="accent2">
                    <a:lumMod val="75000"/>
                  </a:schemeClr>
                </a:solidFill>
              </a:rPr>
              <a:t>six step, color coded </a:t>
            </a:r>
          </a:p>
          <a:p>
            <a:r>
              <a:rPr lang="en-US" sz="2400" dirty="0">
                <a:solidFill>
                  <a:srgbClr val="990033"/>
                </a:solidFill>
              </a:rPr>
              <a:t>methodology for resume writing, specifically </a:t>
            </a:r>
          </a:p>
          <a:p>
            <a:r>
              <a:rPr lang="en-US" sz="2400" dirty="0">
                <a:solidFill>
                  <a:srgbClr val="990033"/>
                </a:solidFill>
              </a:rPr>
              <a:t>developed for students and grads, that: </a:t>
            </a:r>
          </a:p>
          <a:p>
            <a:endParaRPr lang="en-US" dirty="0"/>
          </a:p>
        </p:txBody>
      </p:sp>
      <p:sp>
        <p:nvSpPr>
          <p:cNvPr id="5" name="TextBox 4"/>
          <p:cNvSpPr txBox="1"/>
          <p:nvPr/>
        </p:nvSpPr>
        <p:spPr>
          <a:xfrm>
            <a:off x="76198" y="3200400"/>
            <a:ext cx="8991601"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Teaches students </a:t>
            </a:r>
            <a:r>
              <a:rPr lang="en-US" sz="2000" dirty="0"/>
              <a:t>how to write a resume with a </a:t>
            </a:r>
            <a:r>
              <a:rPr lang="en-US" sz="2000" b="1" dirty="0" smtClean="0">
                <a:solidFill>
                  <a:schemeClr val="accent2">
                    <a:lumMod val="75000"/>
                  </a:schemeClr>
                </a:solidFill>
              </a:rPr>
              <a:t>65</a:t>
            </a:r>
            <a:r>
              <a:rPr lang="en-US" sz="2000" b="1" dirty="0">
                <a:solidFill>
                  <a:schemeClr val="accent2">
                    <a:lumMod val="75000"/>
                  </a:schemeClr>
                </a:solidFill>
              </a:rPr>
              <a:t>% higher chance of </a:t>
            </a:r>
            <a:r>
              <a:rPr lang="en-US" sz="2000" b="1" dirty="0" smtClean="0">
                <a:solidFill>
                  <a:schemeClr val="accent2">
                    <a:lumMod val="75000"/>
                  </a:schemeClr>
                </a:solidFill>
              </a:rPr>
              <a:t>being read</a:t>
            </a:r>
            <a:endParaRPr lang="en-US" sz="2000" b="1" dirty="0">
              <a:solidFill>
                <a:schemeClr val="accent2">
                  <a:lumMod val="75000"/>
                </a:schemeClr>
              </a:solidFill>
            </a:endParaRPr>
          </a:p>
          <a:p>
            <a:pPr marL="285750" indent="-285750">
              <a:buFont typeface="Arial" panose="020B0604020202020204" pitchFamily="34" charset="0"/>
              <a:buChar char="•"/>
            </a:pPr>
            <a:r>
              <a:rPr lang="en-US" sz="2000" dirty="0" smtClean="0"/>
              <a:t>Teaches </a:t>
            </a:r>
            <a:r>
              <a:rPr lang="en-US" sz="2000" dirty="0"/>
              <a:t>students </a:t>
            </a:r>
            <a:r>
              <a:rPr lang="en-US" sz="2000" dirty="0" smtClean="0"/>
              <a:t>to translate </a:t>
            </a:r>
            <a:r>
              <a:rPr lang="en-US" sz="2000" b="1" dirty="0">
                <a:solidFill>
                  <a:schemeClr val="accent2">
                    <a:lumMod val="75000"/>
                  </a:schemeClr>
                </a:solidFill>
              </a:rPr>
              <a:t>volunteer, internship, leadership, </a:t>
            </a:r>
            <a:r>
              <a:rPr lang="en-US" sz="2000" b="1" dirty="0" smtClean="0">
                <a:solidFill>
                  <a:schemeClr val="accent2">
                    <a:lumMod val="75000"/>
                  </a:schemeClr>
                </a:solidFill>
              </a:rPr>
              <a:t>classroom</a:t>
            </a:r>
            <a:r>
              <a:rPr lang="en-US" sz="2000" b="1" dirty="0">
                <a:solidFill>
                  <a:schemeClr val="accent2">
                    <a:lumMod val="75000"/>
                  </a:schemeClr>
                </a:solidFill>
              </a:rPr>
              <a:t>, and other </a:t>
            </a:r>
            <a:r>
              <a:rPr lang="en-US" sz="2000" b="1" dirty="0" smtClean="0">
                <a:solidFill>
                  <a:schemeClr val="accent2">
                    <a:lumMod val="75000"/>
                  </a:schemeClr>
                </a:solidFill>
              </a:rPr>
              <a:t>paid </a:t>
            </a:r>
            <a:r>
              <a:rPr lang="en-US" sz="2000" b="1" dirty="0">
                <a:solidFill>
                  <a:schemeClr val="accent2">
                    <a:lumMod val="75000"/>
                  </a:schemeClr>
                </a:solidFill>
              </a:rPr>
              <a:t>and unpaid experiences</a:t>
            </a:r>
            <a:r>
              <a:rPr lang="en-US" sz="2000" b="1" dirty="0">
                <a:solidFill>
                  <a:schemeClr val="accent3">
                    <a:lumMod val="75000"/>
                  </a:schemeClr>
                </a:solidFill>
              </a:rPr>
              <a:t> </a:t>
            </a:r>
            <a:r>
              <a:rPr lang="en-US" sz="2000" dirty="0" smtClean="0"/>
              <a:t>into </a:t>
            </a:r>
            <a:r>
              <a:rPr lang="en-US" sz="2000" dirty="0"/>
              <a:t>skills &amp;</a:t>
            </a:r>
            <a:r>
              <a:rPr lang="en-US" sz="2000" dirty="0" smtClean="0"/>
              <a:t> competencies </a:t>
            </a:r>
            <a:r>
              <a:rPr lang="en-US" sz="2000" dirty="0"/>
              <a:t>employers value. </a:t>
            </a:r>
            <a:endParaRPr lang="en-US" sz="2000" dirty="0" smtClean="0"/>
          </a:p>
          <a:p>
            <a:pPr marL="285750" indent="-285750">
              <a:buFont typeface="Arial" panose="020B0604020202020204" pitchFamily="34" charset="0"/>
              <a:buChar char="•"/>
            </a:pPr>
            <a:r>
              <a:rPr lang="en-US" sz="2000" dirty="0" smtClean="0"/>
              <a:t>Teaches </a:t>
            </a:r>
            <a:r>
              <a:rPr lang="en-US" sz="2000" dirty="0"/>
              <a:t>the student </a:t>
            </a:r>
            <a:r>
              <a:rPr lang="en-US" sz="2000" b="1" dirty="0" smtClean="0">
                <a:solidFill>
                  <a:schemeClr val="accent2">
                    <a:lumMod val="75000"/>
                  </a:schemeClr>
                </a:solidFill>
              </a:rPr>
              <a:t>how </a:t>
            </a:r>
            <a:r>
              <a:rPr lang="en-US" sz="2000" b="1" dirty="0">
                <a:solidFill>
                  <a:schemeClr val="accent2">
                    <a:lumMod val="75000"/>
                  </a:schemeClr>
                </a:solidFill>
              </a:rPr>
              <a:t>to research what the employer is looking </a:t>
            </a:r>
            <a:r>
              <a:rPr lang="en-US" sz="2000" b="1" dirty="0" smtClean="0">
                <a:solidFill>
                  <a:schemeClr val="accent2">
                    <a:lumMod val="75000"/>
                  </a:schemeClr>
                </a:solidFill>
              </a:rPr>
              <a:t>for</a:t>
            </a:r>
            <a:r>
              <a:rPr lang="en-US" sz="2000" dirty="0" smtClean="0"/>
              <a:t>, so </a:t>
            </a:r>
            <a:r>
              <a:rPr lang="en-US" sz="2000" dirty="0"/>
              <a:t>that </a:t>
            </a:r>
            <a:endParaRPr lang="en-US" sz="2000" dirty="0" smtClean="0"/>
          </a:p>
          <a:p>
            <a:r>
              <a:rPr lang="en-US" sz="2000" dirty="0" smtClean="0"/>
              <a:t>      they </a:t>
            </a:r>
            <a:r>
              <a:rPr lang="en-US" sz="2000" dirty="0"/>
              <a:t>can customize the resume for employer attraction. </a:t>
            </a:r>
          </a:p>
          <a:p>
            <a:pPr marL="285750" indent="-285750">
              <a:buFont typeface="Arial" panose="020B0604020202020204" pitchFamily="34" charset="0"/>
              <a:buChar char="•"/>
            </a:pPr>
            <a:r>
              <a:rPr lang="en-US" sz="2000" dirty="0"/>
              <a:t>Builds the student’s</a:t>
            </a:r>
            <a:r>
              <a:rPr lang="en-US" sz="2000" dirty="0">
                <a:solidFill>
                  <a:schemeClr val="accent2">
                    <a:lumMod val="75000"/>
                  </a:schemeClr>
                </a:solidFill>
              </a:rPr>
              <a:t> </a:t>
            </a:r>
            <a:r>
              <a:rPr lang="en-US" sz="2000" b="1" dirty="0" smtClean="0">
                <a:solidFill>
                  <a:schemeClr val="accent2">
                    <a:lumMod val="75000"/>
                  </a:schemeClr>
                </a:solidFill>
              </a:rPr>
              <a:t>confidence</a:t>
            </a:r>
            <a:r>
              <a:rPr lang="en-US" sz="2000" dirty="0">
                <a:solidFill>
                  <a:schemeClr val="accent2">
                    <a:lumMod val="75000"/>
                  </a:schemeClr>
                </a:solidFill>
              </a:rPr>
              <a:t> </a:t>
            </a:r>
            <a:r>
              <a:rPr lang="en-US" sz="2000" dirty="0" smtClean="0"/>
              <a:t>as </a:t>
            </a:r>
            <a:r>
              <a:rPr lang="en-US" sz="2000" dirty="0"/>
              <a:t>he or she approaches the job search </a:t>
            </a:r>
            <a:r>
              <a:rPr lang="en-US" sz="2000" dirty="0" smtClean="0"/>
              <a:t>and </a:t>
            </a:r>
          </a:p>
          <a:p>
            <a:r>
              <a:rPr lang="en-US" sz="2000" dirty="0" smtClean="0"/>
              <a:t>      interview </a:t>
            </a:r>
            <a:r>
              <a:rPr lang="en-US" sz="2000" dirty="0"/>
              <a:t>experience. </a:t>
            </a:r>
          </a:p>
          <a:p>
            <a:pPr marL="285750" indent="-285750">
              <a:buFont typeface="Arial" panose="020B0604020202020204" pitchFamily="34" charset="0"/>
              <a:buChar char="•"/>
            </a:pPr>
            <a:r>
              <a:rPr lang="en-US" sz="2000" b="1" dirty="0">
                <a:solidFill>
                  <a:schemeClr val="accent2">
                    <a:lumMod val="75000"/>
                  </a:schemeClr>
                </a:solidFill>
              </a:rPr>
              <a:t>Eliminates the confusion and questions </a:t>
            </a:r>
            <a:r>
              <a:rPr lang="en-US" sz="2000" dirty="0" smtClean="0"/>
              <a:t>that </a:t>
            </a:r>
            <a:r>
              <a:rPr lang="en-US" sz="2000" dirty="0"/>
              <a:t>prevent students from </a:t>
            </a:r>
          </a:p>
          <a:p>
            <a:r>
              <a:rPr lang="en-US" sz="2000" dirty="0" smtClean="0"/>
              <a:t>      writing </a:t>
            </a:r>
            <a:r>
              <a:rPr lang="en-US" sz="2000" dirty="0"/>
              <a:t>strong resumes that get interviews.</a:t>
            </a:r>
          </a:p>
        </p:txBody>
      </p:sp>
    </p:spTree>
    <p:extLst>
      <p:ext uri="{BB962C8B-B14F-4D97-AF65-F5344CB8AC3E}">
        <p14:creationId xmlns:p14="http://schemas.microsoft.com/office/powerpoint/2010/main" val="1407181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N:\Marketing\ASCC Top 10 Reasons to Visit\Top 10 Graphics &amp; Pics\ASCC Top Ten PPT. Thank You Slide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63" y="-152400"/>
            <a:ext cx="105156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57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661720"/>
          </a:xfrm>
          <a:prstGeom prst="rect">
            <a:avLst/>
          </a:prstGeom>
          <a:noFill/>
        </p:spPr>
        <p:txBody>
          <a:bodyPr wrap="square" rtlCol="0">
            <a:spAutoFit/>
          </a:bodyPr>
          <a:lstStyle/>
          <a:p>
            <a:pPr algn="ctr"/>
            <a:r>
              <a:rPr lang="en-US" sz="3700" b="1" dirty="0" smtClean="0">
                <a:solidFill>
                  <a:schemeClr val="bg1"/>
                </a:solidFill>
              </a:rPr>
              <a:t>The Purpose of Career Development </a:t>
            </a:r>
            <a:endParaRPr lang="en-US" sz="37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930" y="2209800"/>
            <a:ext cx="2644140" cy="2834640"/>
          </a:xfrm>
          <a:prstGeom prst="rect">
            <a:avLst/>
          </a:prstGeom>
        </p:spPr>
      </p:pic>
    </p:spTree>
    <p:extLst>
      <p:ext uri="{BB962C8B-B14F-4D97-AF65-F5344CB8AC3E}">
        <p14:creationId xmlns:p14="http://schemas.microsoft.com/office/powerpoint/2010/main" val="19658271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830997"/>
          </a:xfrm>
          <a:prstGeom prst="rect">
            <a:avLst/>
          </a:prstGeom>
          <a:noFill/>
        </p:spPr>
        <p:txBody>
          <a:bodyPr wrap="square" rtlCol="0">
            <a:spAutoFit/>
          </a:bodyPr>
          <a:lstStyle/>
          <a:p>
            <a:r>
              <a:rPr lang="en-US" sz="4600" b="1" dirty="0" smtClean="0">
                <a:solidFill>
                  <a:schemeClr val="bg1"/>
                </a:solidFill>
              </a:rPr>
              <a:t>Career Development Themes</a:t>
            </a:r>
            <a:endParaRPr lang="en-US" sz="46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graphicFrame>
        <p:nvGraphicFramePr>
          <p:cNvPr id="19" name="Table 18"/>
          <p:cNvGraphicFramePr>
            <a:graphicFrameLocks noGrp="1"/>
          </p:cNvGraphicFramePr>
          <p:nvPr>
            <p:extLst>
              <p:ext uri="{D42A27DB-BD31-4B8C-83A1-F6EECF244321}">
                <p14:modId xmlns:p14="http://schemas.microsoft.com/office/powerpoint/2010/main" val="1362651336"/>
              </p:ext>
            </p:extLst>
          </p:nvPr>
        </p:nvGraphicFramePr>
        <p:xfrm>
          <a:off x="838200" y="1905000"/>
          <a:ext cx="7899070" cy="4267200"/>
        </p:xfrm>
        <a:graphic>
          <a:graphicData uri="http://schemas.openxmlformats.org/drawingml/2006/table">
            <a:tbl>
              <a:tblPr firstRow="1" bandRow="1">
                <a:tableStyleId>{72833802-FEF1-4C79-8D5D-14CF1EAF98D9}</a:tableStyleId>
              </a:tblPr>
              <a:tblGrid>
                <a:gridCol w="3949535"/>
                <a:gridCol w="3949535"/>
              </a:tblGrid>
              <a:tr h="853440">
                <a:tc gridSpan="2">
                  <a:txBody>
                    <a:bodyPr/>
                    <a:lstStyle/>
                    <a:p>
                      <a:pPr algn="ctr"/>
                      <a:r>
                        <a:rPr lang="en-US" sz="3200" dirty="0" smtClean="0"/>
                        <a:t>Year</a:t>
                      </a:r>
                      <a:r>
                        <a:rPr lang="en-US" sz="3200" baseline="0" dirty="0" smtClean="0"/>
                        <a:t>                                 Theme</a:t>
                      </a:r>
                      <a:endParaRPr lang="en-US" sz="3200" dirty="0"/>
                    </a:p>
                  </a:txBody>
                  <a:tcPr/>
                </a:tc>
                <a:tc hMerge="1">
                  <a:txBody>
                    <a:bodyPr/>
                    <a:lstStyle/>
                    <a:p>
                      <a:endParaRPr lang="en-US" dirty="0"/>
                    </a:p>
                  </a:txBody>
                  <a:tcPr/>
                </a:tc>
              </a:tr>
              <a:tr h="853440">
                <a:tc>
                  <a:txBody>
                    <a:bodyPr/>
                    <a:lstStyle/>
                    <a:p>
                      <a:pPr algn="ctr"/>
                      <a:r>
                        <a:rPr lang="en-US" sz="3200" dirty="0" smtClean="0"/>
                        <a:t>1</a:t>
                      </a:r>
                      <a:r>
                        <a:rPr lang="en-US" sz="3200" baseline="30000" dirty="0" smtClean="0"/>
                        <a:t>st</a:t>
                      </a:r>
                      <a:r>
                        <a:rPr lang="en-US" sz="3200" dirty="0" smtClean="0"/>
                        <a:t> Year</a:t>
                      </a:r>
                      <a:endParaRPr lang="en-US" sz="3200" dirty="0"/>
                    </a:p>
                  </a:txBody>
                  <a:tcPr/>
                </a:tc>
                <a:tc>
                  <a:txBody>
                    <a:bodyPr/>
                    <a:lstStyle/>
                    <a:p>
                      <a:pPr algn="ctr"/>
                      <a:r>
                        <a:rPr lang="en-US" sz="3200" dirty="0" smtClean="0"/>
                        <a:t>Discover</a:t>
                      </a:r>
                      <a:endParaRPr lang="en-US" sz="3200" dirty="0"/>
                    </a:p>
                  </a:txBody>
                  <a:tcPr/>
                </a:tc>
              </a:tr>
              <a:tr h="853440">
                <a:tc>
                  <a:txBody>
                    <a:bodyPr/>
                    <a:lstStyle/>
                    <a:p>
                      <a:pPr algn="ctr"/>
                      <a:r>
                        <a:rPr lang="en-US" sz="3200" dirty="0" smtClean="0"/>
                        <a:t>2</a:t>
                      </a:r>
                      <a:r>
                        <a:rPr lang="en-US" sz="3200" baseline="30000" dirty="0" smtClean="0"/>
                        <a:t>nd</a:t>
                      </a:r>
                      <a:r>
                        <a:rPr lang="en-US" sz="3200" baseline="0" dirty="0" smtClean="0"/>
                        <a:t> Year</a:t>
                      </a:r>
                      <a:endParaRPr 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Explore</a:t>
                      </a:r>
                      <a:endParaRPr lang="en-US" sz="3200" dirty="0"/>
                    </a:p>
                  </a:txBody>
                  <a:tcPr/>
                </a:tc>
              </a:tr>
              <a:tr h="853440">
                <a:tc>
                  <a:txBody>
                    <a:bodyPr/>
                    <a:lstStyle/>
                    <a:p>
                      <a:pPr algn="ctr"/>
                      <a:r>
                        <a:rPr lang="en-US" sz="3200" dirty="0" smtClean="0"/>
                        <a:t>3</a:t>
                      </a:r>
                      <a:r>
                        <a:rPr lang="en-US" sz="3200" baseline="30000" dirty="0" smtClean="0"/>
                        <a:t>rd</a:t>
                      </a:r>
                      <a:r>
                        <a:rPr lang="en-US" sz="3200" dirty="0" smtClean="0"/>
                        <a:t> Year</a:t>
                      </a:r>
                      <a:endParaRPr 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Commit</a:t>
                      </a:r>
                      <a:endParaRPr lang="en-US" sz="3200" dirty="0"/>
                    </a:p>
                  </a:txBody>
                  <a:tcPr/>
                </a:tc>
              </a:tr>
              <a:tr h="853440">
                <a:tc>
                  <a:txBody>
                    <a:bodyPr/>
                    <a:lstStyle/>
                    <a:p>
                      <a:pPr algn="ctr"/>
                      <a:r>
                        <a:rPr lang="en-US" sz="3200" dirty="0" smtClean="0"/>
                        <a:t>4</a:t>
                      </a:r>
                      <a:r>
                        <a:rPr lang="en-US" sz="3200" baseline="30000" dirty="0" smtClean="0"/>
                        <a:t>th</a:t>
                      </a:r>
                      <a:r>
                        <a:rPr lang="en-US" sz="3200" dirty="0" smtClean="0"/>
                        <a:t> Year and Beyond</a:t>
                      </a:r>
                      <a:endParaRPr lang="en-US" sz="3200" dirty="0"/>
                    </a:p>
                  </a:txBody>
                  <a:tcPr/>
                </a:tc>
                <a:tc>
                  <a:txBody>
                    <a:bodyPr/>
                    <a:lstStyle/>
                    <a:p>
                      <a:pPr algn="ctr"/>
                      <a:r>
                        <a:rPr lang="en-US" sz="3200" dirty="0" smtClean="0"/>
                        <a:t>Search</a:t>
                      </a:r>
                      <a:endParaRPr lang="en-US" sz="3200" dirty="0"/>
                    </a:p>
                  </a:txBody>
                  <a:tcPr/>
                </a:tc>
              </a:tr>
            </a:tbl>
          </a:graphicData>
        </a:graphic>
      </p:graphicFrame>
    </p:spTree>
    <p:extLst>
      <p:ext uri="{BB962C8B-B14F-4D97-AF65-F5344CB8AC3E}">
        <p14:creationId xmlns:p14="http://schemas.microsoft.com/office/powerpoint/2010/main" val="480443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830997"/>
          </a:xfrm>
          <a:prstGeom prst="rect">
            <a:avLst/>
          </a:prstGeom>
          <a:noFill/>
        </p:spPr>
        <p:txBody>
          <a:bodyPr wrap="square" rtlCol="0">
            <a:spAutoFit/>
          </a:bodyPr>
          <a:lstStyle/>
          <a:p>
            <a:r>
              <a:rPr lang="en-US" sz="4600" b="1" dirty="0" smtClean="0">
                <a:solidFill>
                  <a:schemeClr val="bg1"/>
                </a:solidFill>
              </a:rPr>
              <a:t>Career Development Themes</a:t>
            </a:r>
            <a:endParaRPr lang="en-US" sz="46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graphicFrame>
        <p:nvGraphicFramePr>
          <p:cNvPr id="10" name="Diagram 9"/>
          <p:cNvGraphicFramePr/>
          <p:nvPr>
            <p:extLst>
              <p:ext uri="{D42A27DB-BD31-4B8C-83A1-F6EECF244321}">
                <p14:modId xmlns:p14="http://schemas.microsoft.com/office/powerpoint/2010/main" val="2414568394"/>
              </p:ext>
            </p:extLst>
          </p:nvPr>
        </p:nvGraphicFramePr>
        <p:xfrm>
          <a:off x="304800" y="1447800"/>
          <a:ext cx="85344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ultiply 1"/>
          <p:cNvSpPr/>
          <p:nvPr/>
        </p:nvSpPr>
        <p:spPr>
          <a:xfrm>
            <a:off x="3677239" y="2216085"/>
            <a:ext cx="4572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us 2"/>
          <p:cNvSpPr/>
          <p:nvPr/>
        </p:nvSpPr>
        <p:spPr>
          <a:xfrm>
            <a:off x="4114800" y="2216085"/>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4553932" y="2216085"/>
            <a:ext cx="4572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qual 3"/>
          <p:cNvSpPr/>
          <p:nvPr/>
        </p:nvSpPr>
        <p:spPr>
          <a:xfrm>
            <a:off x="5011132" y="2254185"/>
            <a:ext cx="399068"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8414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830997"/>
          </a:xfrm>
          <a:prstGeom prst="rect">
            <a:avLst/>
          </a:prstGeom>
          <a:noFill/>
        </p:spPr>
        <p:txBody>
          <a:bodyPr wrap="square" rtlCol="0">
            <a:spAutoFit/>
          </a:bodyPr>
          <a:lstStyle/>
          <a:p>
            <a:pPr algn="ctr"/>
            <a:r>
              <a:rPr lang="en-US" sz="4600" b="1" dirty="0" smtClean="0">
                <a:solidFill>
                  <a:schemeClr val="bg1"/>
                </a:solidFill>
              </a:rPr>
              <a:t>Why Emphasize Internships?</a:t>
            </a:r>
            <a:endParaRPr lang="en-US" sz="46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386123" y="1524000"/>
            <a:ext cx="8148277" cy="504753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96.9 </a:t>
            </a:r>
            <a:r>
              <a:rPr lang="en-US" sz="2400" b="1" dirty="0" smtClean="0"/>
              <a:t>% </a:t>
            </a:r>
            <a:r>
              <a:rPr lang="en-US" sz="2400" dirty="0"/>
              <a:t>of responding employers plan to hire interns and/or co-op students in 2014. </a:t>
            </a:r>
          </a:p>
          <a:p>
            <a:pPr marL="285750" indent="-285750">
              <a:buFont typeface="Arial" panose="020B0604020202020204" pitchFamily="34" charset="0"/>
              <a:buChar char="•"/>
            </a:pPr>
            <a:r>
              <a:rPr lang="en-US" sz="2400" dirty="0"/>
              <a:t>Recruiting new hires is the primary focus of internship programs by </a:t>
            </a:r>
            <a:r>
              <a:rPr lang="en-US" sz="2400" b="1" dirty="0"/>
              <a:t>77.6 </a:t>
            </a:r>
            <a:r>
              <a:rPr lang="en-US" sz="2400" b="1" dirty="0" smtClean="0"/>
              <a:t>% </a:t>
            </a:r>
            <a:r>
              <a:rPr lang="en-US" sz="2400" dirty="0"/>
              <a:t>of employers and co-op programs by </a:t>
            </a:r>
            <a:endParaRPr lang="en-US" sz="2400" dirty="0" smtClean="0"/>
          </a:p>
          <a:p>
            <a:r>
              <a:rPr lang="en-US" sz="2400" dirty="0"/>
              <a:t> </a:t>
            </a:r>
            <a:r>
              <a:rPr lang="en-US" sz="2400" dirty="0" smtClean="0"/>
              <a:t>   </a:t>
            </a:r>
            <a:r>
              <a:rPr lang="en-US" sz="2400" b="1" dirty="0" smtClean="0"/>
              <a:t>62.6 % </a:t>
            </a:r>
            <a:r>
              <a:rPr lang="en-US" sz="2400" dirty="0"/>
              <a:t>of employers. </a:t>
            </a:r>
            <a:endParaRPr lang="en-US" sz="2400" dirty="0" smtClean="0"/>
          </a:p>
          <a:p>
            <a:pPr marL="285750" indent="-285750">
              <a:buFont typeface="Arial" panose="020B0604020202020204" pitchFamily="34" charset="0"/>
              <a:buChar char="•"/>
            </a:pPr>
            <a:r>
              <a:rPr lang="en-US" sz="2400" dirty="0"/>
              <a:t>Employers made full-time offers to </a:t>
            </a:r>
            <a:r>
              <a:rPr lang="en-US" sz="2400" b="1" dirty="0"/>
              <a:t>64.8 </a:t>
            </a:r>
            <a:r>
              <a:rPr lang="en-US" sz="2400" b="1" dirty="0" smtClean="0"/>
              <a:t>% </a:t>
            </a:r>
            <a:r>
              <a:rPr lang="en-US" sz="2400" dirty="0"/>
              <a:t>of their interns; </a:t>
            </a:r>
            <a:r>
              <a:rPr lang="en-US" sz="2400" b="1" dirty="0"/>
              <a:t>56.8 </a:t>
            </a:r>
            <a:r>
              <a:rPr lang="en-US" sz="2400" b="1" dirty="0" smtClean="0"/>
              <a:t>% </a:t>
            </a:r>
            <a:r>
              <a:rPr lang="en-US" sz="2400" dirty="0"/>
              <a:t>of their co-op students. </a:t>
            </a:r>
          </a:p>
          <a:p>
            <a:pPr marL="285750" indent="-285750">
              <a:buFont typeface="Arial" panose="020B0604020202020204" pitchFamily="34" charset="0"/>
              <a:buChar char="•"/>
            </a:pPr>
            <a:r>
              <a:rPr lang="en-US" sz="2400" b="1" dirty="0"/>
              <a:t>79 </a:t>
            </a:r>
            <a:r>
              <a:rPr lang="en-US" sz="2400" b="1" dirty="0" smtClean="0"/>
              <a:t>% </a:t>
            </a:r>
            <a:r>
              <a:rPr lang="en-US" sz="2400" dirty="0"/>
              <a:t>of interns accepted a full-time job offer with their internship employer; </a:t>
            </a:r>
            <a:r>
              <a:rPr lang="en-US" sz="2400" b="1" dirty="0"/>
              <a:t>82.2 </a:t>
            </a:r>
            <a:r>
              <a:rPr lang="en-US" sz="2400" b="1" dirty="0" smtClean="0"/>
              <a:t>% </a:t>
            </a:r>
            <a:r>
              <a:rPr lang="en-US" sz="2400" dirty="0"/>
              <a:t>of co-op students accepted a full-time job offer</a:t>
            </a:r>
            <a:r>
              <a:rPr lang="en-US" sz="2400" dirty="0" smtClean="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1600" dirty="0"/>
              <a:t>Source: 2014 Internship &amp; Co-op Survey, National Association of Colleges and Employers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08540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8839200" cy="769441"/>
          </a:xfrm>
          <a:prstGeom prst="rect">
            <a:avLst/>
          </a:prstGeom>
          <a:noFill/>
        </p:spPr>
        <p:txBody>
          <a:bodyPr wrap="square" rtlCol="0">
            <a:spAutoFit/>
          </a:bodyPr>
          <a:lstStyle/>
          <a:p>
            <a:r>
              <a:rPr lang="en-US" sz="4400" b="1" dirty="0" smtClean="0">
                <a:solidFill>
                  <a:schemeClr val="bg1"/>
                </a:solidFill>
                <a:latin typeface="+mj-lt"/>
                <a:ea typeface="Tahoma" pitchFamily="34" charset="0"/>
                <a:cs typeface="Tahoma" pitchFamily="34" charset="0"/>
              </a:rPr>
              <a:t>Your Workshop Objectives</a:t>
            </a:r>
            <a:endParaRPr lang="en-US" sz="4400" b="1" dirty="0">
              <a:solidFill>
                <a:schemeClr val="bg1"/>
              </a:solidFill>
              <a:latin typeface="+mj-lt"/>
              <a:ea typeface="Tahoma" pitchFamily="34" charset="0"/>
              <a:cs typeface="Tahoma" pitchFamily="34" charset="0"/>
            </a:endParaRPr>
          </a:p>
        </p:txBody>
      </p:sp>
      <p:sp>
        <p:nvSpPr>
          <p:cNvPr id="15" name="Rectangle 14"/>
          <p:cNvSpPr/>
          <p:nvPr/>
        </p:nvSpPr>
        <p:spPr>
          <a:xfrm>
            <a:off x="0" y="304800"/>
            <a:ext cx="9144000" cy="762000"/>
          </a:xfrm>
          <a:prstGeom prst="rect">
            <a:avLst/>
          </a:prstGeom>
          <a:solidFill>
            <a:srgbClr val="990033"/>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1143000"/>
            <a:ext cx="9144000" cy="0"/>
          </a:xfrm>
          <a:prstGeom prst="line">
            <a:avLst/>
          </a:prstGeom>
          <a:ln w="88900" cap="flat">
            <a:solidFill>
              <a:srgbClr val="990033"/>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38200" y="304800"/>
            <a:ext cx="7696200" cy="800219"/>
          </a:xfrm>
          <a:prstGeom prst="rect">
            <a:avLst/>
          </a:prstGeom>
          <a:noFill/>
        </p:spPr>
        <p:txBody>
          <a:bodyPr wrap="square" rtlCol="0">
            <a:spAutoFit/>
          </a:bodyPr>
          <a:lstStyle/>
          <a:p>
            <a:pPr algn="ctr"/>
            <a:r>
              <a:rPr lang="en-US" sz="4000" b="1" dirty="0" smtClean="0">
                <a:solidFill>
                  <a:schemeClr val="bg1"/>
                </a:solidFill>
              </a:rPr>
              <a:t>Why do employers want interns</a:t>
            </a:r>
            <a:r>
              <a:rPr lang="en-US" sz="4600" b="1" dirty="0" smtClean="0">
                <a:solidFill>
                  <a:schemeClr val="bg1"/>
                </a:solidFill>
              </a:rPr>
              <a:t>?</a:t>
            </a:r>
            <a:endParaRPr lang="en-US" sz="4600" b="1" dirty="0">
              <a:solidFill>
                <a:schemeClr val="bg1"/>
              </a:solidFill>
            </a:endParaRPr>
          </a:p>
        </p:txBody>
      </p:sp>
      <p:pic>
        <p:nvPicPr>
          <p:cNvPr id="18" name="Picture 2" descr="http://identity.wsu.edu/logo/images/spirit-marks_chead.gif"/>
          <p:cNvPicPr>
            <a:picLocks noChangeAspect="1" noChangeArrowheads="1"/>
          </p:cNvPicPr>
          <p:nvPr/>
        </p:nvPicPr>
        <p:blipFill>
          <a:blip r:embed="rId3" cstate="print">
            <a:duotone>
              <a:schemeClr val="bg2">
                <a:shade val="45000"/>
                <a:satMod val="135000"/>
              </a:schemeClr>
              <a:prstClr val="white"/>
            </a:duotone>
            <a:lum contrast="-20000"/>
          </a:blip>
          <a:srcRect/>
          <a:stretch>
            <a:fillRect/>
          </a:stretch>
        </p:blipFill>
        <p:spPr bwMode="auto">
          <a:xfrm>
            <a:off x="152400" y="381000"/>
            <a:ext cx="614723" cy="609600"/>
          </a:xfrm>
          <a:prstGeom prst="rect">
            <a:avLst/>
          </a:prstGeom>
          <a:noFill/>
        </p:spPr>
      </p:pic>
      <p:sp>
        <p:nvSpPr>
          <p:cNvPr id="2" name="TextBox 1"/>
          <p:cNvSpPr txBox="1"/>
          <p:nvPr/>
        </p:nvSpPr>
        <p:spPr>
          <a:xfrm>
            <a:off x="386123" y="1270109"/>
            <a:ext cx="8148277" cy="5139869"/>
          </a:xfrm>
          <a:prstGeom prst="rect">
            <a:avLst/>
          </a:prstGeom>
          <a:noFill/>
        </p:spPr>
        <p:txBody>
          <a:bodyPr wrap="square" rtlCol="0">
            <a:spAutoFit/>
          </a:bodyPr>
          <a:lstStyle/>
          <a:p>
            <a:pPr algn="ctr"/>
            <a:r>
              <a:rPr lang="en-US" sz="4800" dirty="0" smtClean="0"/>
              <a:t>Retention</a:t>
            </a:r>
          </a:p>
          <a:p>
            <a:pPr algn="ctr"/>
            <a:r>
              <a:rPr lang="en-US" sz="4800" dirty="0" smtClean="0"/>
              <a:t>Lower Risk</a:t>
            </a:r>
          </a:p>
          <a:p>
            <a:pPr algn="ctr"/>
            <a:r>
              <a:rPr lang="en-US" sz="4800" dirty="0" smtClean="0"/>
              <a:t>Lower Cost</a:t>
            </a:r>
          </a:p>
          <a:p>
            <a:endParaRPr lang="en-US" sz="2000" dirty="0"/>
          </a:p>
          <a:p>
            <a:pPr marL="342900" indent="-342900">
              <a:buFont typeface="Arial" panose="020B0604020202020204" pitchFamily="34" charset="0"/>
              <a:buChar char="•"/>
            </a:pPr>
            <a:r>
              <a:rPr lang="en-US" dirty="0"/>
              <a:t>Employers reported that </a:t>
            </a:r>
            <a:r>
              <a:rPr lang="en-US" b="1" dirty="0"/>
              <a:t>97.5 </a:t>
            </a:r>
            <a:r>
              <a:rPr lang="en-US" b="1" dirty="0" smtClean="0"/>
              <a:t>% </a:t>
            </a:r>
            <a:r>
              <a:rPr lang="en-US" dirty="0"/>
              <a:t>of their internships would be paid in 2014. </a:t>
            </a:r>
          </a:p>
          <a:p>
            <a:pPr marL="342900" indent="-342900">
              <a:buFont typeface="Arial" panose="020B0604020202020204" pitchFamily="34" charset="0"/>
              <a:buChar char="•"/>
            </a:pPr>
            <a:r>
              <a:rPr lang="en-US" dirty="0"/>
              <a:t>The average hourly wage for interns at the bachelor’s degree level is $16.35. </a:t>
            </a:r>
            <a:endParaRPr lang="en-US" dirty="0" smtClean="0"/>
          </a:p>
          <a:p>
            <a:pPr marL="342900" indent="-342900">
              <a:buFont typeface="Arial" panose="020B0604020202020204" pitchFamily="34" charset="0"/>
              <a:buChar char="•"/>
            </a:pPr>
            <a:r>
              <a:rPr lang="en-US" dirty="0" smtClean="0"/>
              <a:t>After </a:t>
            </a:r>
            <a:r>
              <a:rPr lang="en-US" dirty="0"/>
              <a:t>one year, employers retain about three-quarters of their new college hires who have internship experience. </a:t>
            </a:r>
          </a:p>
          <a:p>
            <a:pPr marL="342900" indent="-342900">
              <a:buFont typeface="Arial" panose="020B0604020202020204" pitchFamily="34" charset="0"/>
              <a:buChar char="•"/>
            </a:pPr>
            <a:r>
              <a:rPr lang="en-US" dirty="0"/>
              <a:t>After one year, employers retain more than </a:t>
            </a:r>
            <a:r>
              <a:rPr lang="en-US" b="1" dirty="0"/>
              <a:t>50 </a:t>
            </a:r>
            <a:r>
              <a:rPr lang="en-US" b="1" dirty="0" smtClean="0"/>
              <a:t>% </a:t>
            </a:r>
            <a:r>
              <a:rPr lang="en-US" dirty="0"/>
              <a:t>of new hires who completed a co-op program. </a:t>
            </a:r>
          </a:p>
          <a:p>
            <a:endParaRPr lang="en-US" sz="2000" dirty="0"/>
          </a:p>
          <a:p>
            <a:r>
              <a:rPr lang="en-US" sz="1600" dirty="0"/>
              <a:t>Source: 2014 Internship &amp; Co-op Survey, National Association of Colleges and Employers</a:t>
            </a:r>
          </a:p>
          <a:p>
            <a:endParaRPr lang="en-US" sz="2000" dirty="0"/>
          </a:p>
        </p:txBody>
      </p:sp>
    </p:spTree>
    <p:extLst>
      <p:ext uri="{BB962C8B-B14F-4D97-AF65-F5344CB8AC3E}">
        <p14:creationId xmlns:p14="http://schemas.microsoft.com/office/powerpoint/2010/main" val="1819175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762000"/>
            <a:ext cx="6705600" cy="8677836"/>
          </a:xfrm>
        </p:spPr>
      </p:pic>
    </p:spTree>
    <p:extLst>
      <p:ext uri="{BB962C8B-B14F-4D97-AF65-F5344CB8AC3E}">
        <p14:creationId xmlns:p14="http://schemas.microsoft.com/office/powerpoint/2010/main" val="4220599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31255</TotalTime>
  <Words>1904</Words>
  <Application>Microsoft Office PowerPoint</Application>
  <PresentationFormat>On-screen Show (4:3)</PresentationFormat>
  <Paragraphs>233</Paragraphs>
  <Slides>38</Slides>
  <Notes>20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Harrison H</dc:creator>
  <cp:lastModifiedBy>CACD &amp; NSP</cp:lastModifiedBy>
  <cp:revision>82</cp:revision>
  <dcterms:created xsi:type="dcterms:W3CDTF">2006-08-16T00:00:00Z</dcterms:created>
  <dcterms:modified xsi:type="dcterms:W3CDTF">2015-04-14T00:27:51Z</dcterms:modified>
</cp:coreProperties>
</file>